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5"/>
  </p:notesMasterIdLst>
  <p:sldIdLst>
    <p:sldId id="266" r:id="rId2"/>
    <p:sldId id="256" r:id="rId3"/>
    <p:sldId id="257" r:id="rId4"/>
    <p:sldId id="284" r:id="rId5"/>
    <p:sldId id="286" r:id="rId6"/>
    <p:sldId id="285" r:id="rId7"/>
    <p:sldId id="258" r:id="rId8"/>
    <p:sldId id="259" r:id="rId9"/>
    <p:sldId id="265" r:id="rId10"/>
    <p:sldId id="273" r:id="rId11"/>
    <p:sldId id="262" r:id="rId12"/>
    <p:sldId id="287" r:id="rId13"/>
    <p:sldId id="288" r:id="rId14"/>
    <p:sldId id="289" r:id="rId15"/>
    <p:sldId id="291" r:id="rId16"/>
    <p:sldId id="290" r:id="rId17"/>
    <p:sldId id="292" r:id="rId18"/>
    <p:sldId id="293" r:id="rId19"/>
    <p:sldId id="294" r:id="rId20"/>
    <p:sldId id="295" r:id="rId21"/>
    <p:sldId id="296" r:id="rId22"/>
    <p:sldId id="297" r:id="rId23"/>
    <p:sldId id="298" r:id="rId24"/>
    <p:sldId id="299" r:id="rId25"/>
    <p:sldId id="300" r:id="rId26"/>
    <p:sldId id="263" r:id="rId27"/>
    <p:sldId id="264" r:id="rId28"/>
    <p:sldId id="301" r:id="rId29"/>
    <p:sldId id="267" r:id="rId30"/>
    <p:sldId id="269"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280" r:id="rId52"/>
    <p:sldId id="322" r:id="rId53"/>
    <p:sldId id="283" r:id="rId54"/>
  </p:sldIdLst>
  <p:sldSz cx="9144000" cy="5143500" type="screen16x9"/>
  <p:notesSz cx="6858000" cy="9144000"/>
  <p:embeddedFontLst>
    <p:embeddedFont>
      <p:font typeface="Montserrat Light" panose="020B0604020202020204" charset="0"/>
      <p:regular r:id="rId56"/>
      <p:bold r:id="rId57"/>
      <p:italic r:id="rId58"/>
      <p:boldItalic r:id="rId59"/>
    </p:embeddedFont>
    <p:embeddedFont>
      <p:font typeface="Aldhabi" panose="01000000000000000000" pitchFamily="2" charset="-78"/>
      <p:regular r:id="rId60"/>
    </p:embeddedFont>
    <p:embeddedFont>
      <p:font typeface="Montserrat ExtraBold" panose="020B0604020202020204" charset="0"/>
      <p:bold r:id="rId61"/>
      <p:boldItalic r:id="rId62"/>
    </p:embeddedFont>
    <p:embeddedFont>
      <p:font typeface="Montserrat"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365"/>
    <a:srgbClr val="290D0E"/>
    <a:srgbClr val="F880BF"/>
    <a:srgbClr val="FE9C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3D75F4-A58E-44CA-9C59-6E20992699CD}">
  <a:tblStyle styleId="{DB3D75F4-A58E-44CA-9C59-6E20992699C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94660"/>
  </p:normalViewPr>
  <p:slideViewPr>
    <p:cSldViewPr snapToGrid="0">
      <p:cViewPr varScale="1">
        <p:scale>
          <a:sx n="92" d="100"/>
          <a:sy n="92" d="100"/>
        </p:scale>
        <p:origin x="7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22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055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47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02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416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002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382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77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58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734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78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301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29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83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379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347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424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978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783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257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6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55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04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6fae009d2c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6fae009d2c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21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7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grpSp>
        <p:nvGrpSpPr>
          <p:cNvPr id="496" name="Google Shape;496;p11"/>
          <p:cNvGrpSpPr/>
          <p:nvPr/>
        </p:nvGrpSpPr>
        <p:grpSpPr>
          <a:xfrm>
            <a:off x="6714243" y="3860093"/>
            <a:ext cx="2429755" cy="1286712"/>
            <a:chOff x="6714243" y="3860093"/>
            <a:chExt cx="2429755" cy="1286712"/>
          </a:xfrm>
        </p:grpSpPr>
        <p:sp>
          <p:nvSpPr>
            <p:cNvPr id="497" name="Google Shape;497;p1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1"/>
          <p:cNvGrpSpPr/>
          <p:nvPr/>
        </p:nvGrpSpPr>
        <p:grpSpPr>
          <a:xfrm>
            <a:off x="892" y="-11"/>
            <a:ext cx="3037586" cy="2252645"/>
            <a:chOff x="892" y="-11"/>
            <a:chExt cx="3037586" cy="2252645"/>
          </a:xfrm>
        </p:grpSpPr>
        <p:sp>
          <p:nvSpPr>
            <p:cNvPr id="510" name="Google Shape;510;p1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572"/>
        <p:cNvGrpSpPr/>
        <p:nvPr/>
      </p:nvGrpSpPr>
      <p:grpSpPr>
        <a:xfrm>
          <a:off x="0" y="0"/>
          <a:ext cx="0" cy="0"/>
          <a:chOff x="0" y="0"/>
          <a:chExt cx="0" cy="0"/>
        </a:xfrm>
      </p:grpSpPr>
      <p:grpSp>
        <p:nvGrpSpPr>
          <p:cNvPr id="573" name="Google Shape;573;p13"/>
          <p:cNvGrpSpPr/>
          <p:nvPr/>
        </p:nvGrpSpPr>
        <p:grpSpPr>
          <a:xfrm rot="10800000" flipH="1">
            <a:off x="900" y="3856775"/>
            <a:ext cx="9143992" cy="1286721"/>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94" name="Google Shape;94;p3"/>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95" name="Google Shape;95;p3"/>
          <p:cNvGrpSpPr/>
          <p:nvPr/>
        </p:nvGrpSpPr>
        <p:grpSpPr>
          <a:xfrm>
            <a:off x="4894945" y="-11"/>
            <a:ext cx="4252453" cy="5146816"/>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0"/>
        <p:cNvGrpSpPr/>
        <p:nvPr/>
      </p:nvGrpSpPr>
      <p:grpSpPr>
        <a:xfrm>
          <a:off x="0" y="0"/>
          <a:ext cx="0" cy="0"/>
          <a:chOff x="0" y="0"/>
          <a:chExt cx="0" cy="0"/>
        </a:xfrm>
      </p:grpSpPr>
      <p:grpSp>
        <p:nvGrpSpPr>
          <p:cNvPr id="151" name="Google Shape;151;p4"/>
          <p:cNvGrpSpPr/>
          <p:nvPr/>
        </p:nvGrpSpPr>
        <p:grpSpPr>
          <a:xfrm>
            <a:off x="900" y="0"/>
            <a:ext cx="9143992" cy="2564787"/>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4"/>
          <p:cNvSpPr txBox="1">
            <a:spLocks noGrp="1"/>
          </p:cNvSpPr>
          <p:nvPr>
            <p:ph type="body" idx="1"/>
          </p:nvPr>
        </p:nvSpPr>
        <p:spPr>
          <a:xfrm>
            <a:off x="2528350" y="1552150"/>
            <a:ext cx="5497800" cy="29856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04" name="Google Shape;204;p4"/>
          <p:cNvSpPr txBox="1"/>
          <p:nvPr/>
        </p:nvSpPr>
        <p:spPr>
          <a:xfrm>
            <a:off x="1295501" y="1558650"/>
            <a:ext cx="735900" cy="10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a:t>
            </a:r>
            <a:endParaRPr sz="6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6"/>
        <p:cNvGrpSpPr/>
        <p:nvPr/>
      </p:nvGrpSpPr>
      <p:grpSpPr>
        <a:xfrm>
          <a:off x="0" y="0"/>
          <a:ext cx="0" cy="0"/>
          <a:chOff x="0" y="0"/>
          <a:chExt cx="0" cy="0"/>
        </a:xfrm>
      </p:grpSpPr>
      <p:grpSp>
        <p:nvGrpSpPr>
          <p:cNvPr id="207" name="Google Shape;207;p5"/>
          <p:cNvGrpSpPr/>
          <p:nvPr/>
        </p:nvGrpSpPr>
        <p:grpSpPr>
          <a:xfrm>
            <a:off x="6714243" y="3860093"/>
            <a:ext cx="2429755" cy="1286712"/>
            <a:chOff x="6714243" y="3860093"/>
            <a:chExt cx="2429755" cy="1286712"/>
          </a:xfrm>
        </p:grpSpPr>
        <p:sp>
          <p:nvSpPr>
            <p:cNvPr id="208" name="Google Shape;208;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92" y="-11"/>
            <a:ext cx="3037586" cy="2252645"/>
            <a:chOff x="892" y="-11"/>
            <a:chExt cx="3037586" cy="2252645"/>
          </a:xfrm>
        </p:grpSpPr>
        <p:sp>
          <p:nvSpPr>
            <p:cNvPr id="221" name="Google Shape;221;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5"/>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47"/>
        <p:cNvGrpSpPr/>
        <p:nvPr/>
      </p:nvGrpSpPr>
      <p:grpSpPr>
        <a:xfrm>
          <a:off x="0" y="0"/>
          <a:ext cx="0" cy="0"/>
          <a:chOff x="0" y="0"/>
          <a:chExt cx="0" cy="0"/>
        </a:xfrm>
      </p:grpSpPr>
      <p:grpSp>
        <p:nvGrpSpPr>
          <p:cNvPr id="248" name="Google Shape;248;p6"/>
          <p:cNvGrpSpPr/>
          <p:nvPr/>
        </p:nvGrpSpPr>
        <p:grpSpPr>
          <a:xfrm>
            <a:off x="4894945" y="-11"/>
            <a:ext cx="4251603" cy="5146816"/>
            <a:chOff x="4894945" y="-11"/>
            <a:chExt cx="4251603" cy="5146816"/>
          </a:xfrm>
        </p:grpSpPr>
        <p:sp>
          <p:nvSpPr>
            <p:cNvPr id="249" name="Google Shape;249;p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6"/>
          <p:cNvGrpSpPr/>
          <p:nvPr/>
        </p:nvGrpSpPr>
        <p:grpSpPr>
          <a:xfrm>
            <a:off x="-6" y="-11"/>
            <a:ext cx="2429759" cy="1609289"/>
            <a:chOff x="608719" y="-11"/>
            <a:chExt cx="2429759" cy="1609289"/>
          </a:xfrm>
        </p:grpSpPr>
        <p:sp>
          <p:nvSpPr>
            <p:cNvPr id="287" name="Google Shape;287;p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6"/>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00" name="Google Shape;300;p6"/>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1" name="Google Shape;301;p6"/>
          <p:cNvSpPr txBox="1">
            <a:spLocks noGrp="1"/>
          </p:cNvSpPr>
          <p:nvPr>
            <p:ph type="sldNum" idx="12"/>
          </p:nvPr>
        </p:nvSpPr>
        <p:spPr>
          <a:xfrm>
            <a:off x="8556784" y="474985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6"/>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5"/>
        <p:cNvGrpSpPr/>
        <p:nvPr/>
      </p:nvGrpSpPr>
      <p:grpSpPr>
        <a:xfrm>
          <a:off x="0" y="0"/>
          <a:ext cx="0" cy="0"/>
          <a:chOff x="0" y="0"/>
          <a:chExt cx="0" cy="0"/>
        </a:xfrm>
      </p:grpSpPr>
      <p:grpSp>
        <p:nvGrpSpPr>
          <p:cNvPr id="346" name="Google Shape;346;p8"/>
          <p:cNvGrpSpPr/>
          <p:nvPr/>
        </p:nvGrpSpPr>
        <p:grpSpPr>
          <a:xfrm>
            <a:off x="6714243" y="3860093"/>
            <a:ext cx="2429755" cy="1286712"/>
            <a:chOff x="6714243" y="3860093"/>
            <a:chExt cx="2429755" cy="1286712"/>
          </a:xfrm>
        </p:grpSpPr>
        <p:sp>
          <p:nvSpPr>
            <p:cNvPr id="347" name="Google Shape;347;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a:off x="892" y="-11"/>
            <a:ext cx="3037586" cy="2252645"/>
            <a:chOff x="892" y="-11"/>
            <a:chExt cx="3037586" cy="2252645"/>
          </a:xfrm>
        </p:grpSpPr>
        <p:sp>
          <p:nvSpPr>
            <p:cNvPr id="360" name="Google Shape;360;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4" name="Google Shape;384;p8"/>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5" name="Google Shape;385;p8"/>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6" name="Google Shape;386;p8"/>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7" name="Google Shape;387;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8"/>
        <p:cNvGrpSpPr/>
        <p:nvPr/>
      </p:nvGrpSpPr>
      <p:grpSpPr>
        <a:xfrm>
          <a:off x="0" y="0"/>
          <a:ext cx="0" cy="0"/>
          <a:chOff x="0" y="0"/>
          <a:chExt cx="0" cy="0"/>
        </a:xfrm>
      </p:grpSpPr>
      <p:grpSp>
        <p:nvGrpSpPr>
          <p:cNvPr id="389" name="Google Shape;389;p9"/>
          <p:cNvGrpSpPr/>
          <p:nvPr/>
        </p:nvGrpSpPr>
        <p:grpSpPr>
          <a:xfrm rot="10800000" flipH="1">
            <a:off x="900" y="3856775"/>
            <a:ext cx="9143992" cy="1286721"/>
            <a:chOff x="900" y="0"/>
            <a:chExt cx="9143992" cy="1286721"/>
          </a:xfrm>
        </p:grpSpPr>
        <p:sp>
          <p:nvSpPr>
            <p:cNvPr id="390" name="Google Shape;390;p9"/>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439" name="Google Shape;4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0"/>
        <p:cNvGrpSpPr/>
        <p:nvPr/>
      </p:nvGrpSpPr>
      <p:grpSpPr>
        <a:xfrm>
          <a:off x="0" y="0"/>
          <a:ext cx="0" cy="0"/>
          <a:chOff x="0" y="0"/>
          <a:chExt cx="0" cy="0"/>
        </a:xfrm>
      </p:grpSpPr>
      <p:grpSp>
        <p:nvGrpSpPr>
          <p:cNvPr id="441" name="Google Shape;441;p10"/>
          <p:cNvGrpSpPr/>
          <p:nvPr/>
        </p:nvGrpSpPr>
        <p:grpSpPr>
          <a:xfrm>
            <a:off x="4283712" y="3856784"/>
            <a:ext cx="4860278" cy="1286730"/>
            <a:chOff x="4283712" y="3856784"/>
            <a:chExt cx="4860278" cy="1286730"/>
          </a:xfrm>
        </p:grpSpPr>
        <p:sp>
          <p:nvSpPr>
            <p:cNvPr id="442" name="Google Shape;442;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0"/>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600"/>
              <a:buNone/>
              <a:defRPr sz="1600"/>
            </a:lvl1pPr>
          </a:lstStyle>
          <a:p>
            <a:endParaRPr/>
          </a:p>
        </p:txBody>
      </p:sp>
      <p:sp>
        <p:nvSpPr>
          <p:cNvPr id="465" name="Google Shape;4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66" name="Google Shape;466;p10"/>
          <p:cNvGrpSpPr/>
          <p:nvPr/>
        </p:nvGrpSpPr>
        <p:grpSpPr>
          <a:xfrm>
            <a:off x="892" y="-11"/>
            <a:ext cx="5467280" cy="1287607"/>
            <a:chOff x="892" y="-11"/>
            <a:chExt cx="5467280" cy="1287607"/>
          </a:xfrm>
        </p:grpSpPr>
        <p:sp>
          <p:nvSpPr>
            <p:cNvPr id="467" name="Google Shape;467;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hyperlink" Target="https://www.srg.com/about#carousel-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72.emf"/><Relationship Id="rId5" Type="http://schemas.openxmlformats.org/officeDocument/2006/relationships/oleObject" Target="../embeddings/oleObject1.bin"/><Relationship Id="rId4" Type="http://schemas.openxmlformats.org/officeDocument/2006/relationships/hyperlink" Target="https://1drv.ms/b/s!Ara_xbC8Jy8FlFHcleVWvC2GMyok?e=HD7Jdy"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13"/>
        <p:cNvGrpSpPr/>
        <p:nvPr/>
      </p:nvGrpSpPr>
      <p:grpSpPr>
        <a:xfrm>
          <a:off x="0" y="0"/>
          <a:ext cx="0" cy="0"/>
          <a:chOff x="0" y="0"/>
          <a:chExt cx="0" cy="0"/>
        </a:xfrm>
      </p:grpSpPr>
      <p:sp>
        <p:nvSpPr>
          <p:cNvPr id="715" name="Google Shape;715;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
        <p:nvSpPr>
          <p:cNvPr id="714" name="Google Shape;714;p24"/>
          <p:cNvSpPr txBox="1">
            <a:spLocks noGrp="1"/>
          </p:cNvSpPr>
          <p:nvPr>
            <p:ph type="title" idx="4294967295"/>
          </p:nvPr>
        </p:nvSpPr>
        <p:spPr>
          <a:xfrm>
            <a:off x="113519" y="2373294"/>
            <a:ext cx="4754563" cy="1381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0" dirty="0">
                <a:solidFill>
                  <a:schemeClr val="accent6">
                    <a:lumMod val="50000"/>
                  </a:schemeClr>
                </a:solidFill>
              </a:rPr>
              <a:t>Group 16 </a:t>
            </a:r>
            <a:endParaRPr sz="1800" b="0" dirty="0">
              <a:solidFill>
                <a:schemeClr val="accent6">
                  <a:lumMod val="50000"/>
                </a:schemeClr>
              </a:solidFill>
            </a:endParaRPr>
          </a:p>
          <a:p>
            <a:pPr marL="0" lvl="0" indent="0" algn="l" rtl="0">
              <a:spcBef>
                <a:spcPts val="0"/>
              </a:spcBef>
              <a:spcAft>
                <a:spcPts val="0"/>
              </a:spcAft>
              <a:buNone/>
            </a:pPr>
            <a:r>
              <a:rPr lang="en" sz="1800" dirty="0">
                <a:solidFill>
                  <a:schemeClr val="accent6">
                    <a:lumMod val="50000"/>
                  </a:schemeClr>
                </a:solidFill>
              </a:rPr>
              <a:t>Predictive analytics Using SAS</a:t>
            </a:r>
            <a:endParaRPr sz="1800" dirty="0">
              <a:solidFill>
                <a:schemeClr val="accent6">
                  <a:lumMod val="50000"/>
                </a:schemeClr>
              </a:solidFill>
            </a:endParaRPr>
          </a:p>
        </p:txBody>
      </p:sp>
      <p:sp>
        <p:nvSpPr>
          <p:cNvPr id="4" name="Google Shape;627;p14"/>
          <p:cNvSpPr txBox="1">
            <a:spLocks/>
          </p:cNvSpPr>
          <p:nvPr/>
        </p:nvSpPr>
        <p:spPr>
          <a:xfrm>
            <a:off x="-182483" y="286422"/>
            <a:ext cx="5119527"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700" dirty="0">
                <a:solidFill>
                  <a:schemeClr val="accent6">
                    <a:lumMod val="50000"/>
                  </a:schemeClr>
                </a:solidFill>
                <a:latin typeface="Aldhabi" panose="01000000000000000000" pitchFamily="2" charset="-78"/>
                <a:cs typeface="Aldhabi" panose="01000000000000000000" pitchFamily="2" charset="-78"/>
              </a:rPr>
              <a:t>Srg</a:t>
            </a:r>
          </a:p>
        </p:txBody>
      </p:sp>
      <p:sp>
        <p:nvSpPr>
          <p:cNvPr id="2" name="TextBox 1"/>
          <p:cNvSpPr txBox="1"/>
          <p:nvPr/>
        </p:nvSpPr>
        <p:spPr>
          <a:xfrm>
            <a:off x="113519" y="3754419"/>
            <a:ext cx="2579552" cy="1384995"/>
          </a:xfrm>
          <a:prstGeom prst="rect">
            <a:avLst/>
          </a:prstGeom>
          <a:noFill/>
        </p:spPr>
        <p:txBody>
          <a:bodyPr wrap="none" rtlCol="0">
            <a:spAutoFit/>
          </a:bodyPr>
          <a:lstStyle/>
          <a:p>
            <a:r>
              <a:rPr lang="en-US" dirty="0">
                <a:solidFill>
                  <a:schemeClr val="accent6">
                    <a:lumMod val="50000"/>
                  </a:schemeClr>
                </a:solidFill>
                <a:latin typeface="Montserrat" panose="020B0604020202020204" charset="0"/>
              </a:rPr>
              <a:t>Savrin Darash</a:t>
            </a:r>
          </a:p>
          <a:p>
            <a:r>
              <a:rPr lang="en-US" dirty="0">
                <a:solidFill>
                  <a:schemeClr val="accent6">
                    <a:lumMod val="50000"/>
                  </a:schemeClr>
                </a:solidFill>
                <a:latin typeface="Montserrat" panose="020B0604020202020204" charset="0"/>
              </a:rPr>
              <a:t>Karan Bhujbal</a:t>
            </a:r>
          </a:p>
          <a:p>
            <a:r>
              <a:rPr lang="en-US" dirty="0">
                <a:solidFill>
                  <a:schemeClr val="accent6">
                    <a:lumMod val="50000"/>
                  </a:schemeClr>
                </a:solidFill>
                <a:latin typeface="Montserrat" panose="020B0604020202020204" charset="0"/>
              </a:rPr>
              <a:t>Jinx Mei</a:t>
            </a:r>
          </a:p>
          <a:p>
            <a:r>
              <a:rPr lang="en-US" dirty="0">
                <a:solidFill>
                  <a:schemeClr val="accent6">
                    <a:lumMod val="50000"/>
                  </a:schemeClr>
                </a:solidFill>
                <a:latin typeface="Montserrat" panose="020B0604020202020204" charset="0"/>
              </a:rPr>
              <a:t>Rohanjit Singh Virdi</a:t>
            </a:r>
          </a:p>
          <a:p>
            <a:r>
              <a:rPr lang="en-US" dirty="0">
                <a:solidFill>
                  <a:schemeClr val="accent6">
                    <a:lumMod val="50000"/>
                  </a:schemeClr>
                </a:solidFill>
                <a:latin typeface="Montserrat" panose="020B0604020202020204" charset="0"/>
              </a:rPr>
              <a:t>Prarthna Vasudevamurthy</a:t>
            </a:r>
          </a:p>
          <a:p>
            <a:endParaRPr lang="en-US" dirty="0">
              <a:solidFill>
                <a:schemeClr val="accent6">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1"/>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 and transforming the data </a:t>
            </a:r>
            <a:endParaRPr dirty="0"/>
          </a:p>
        </p:txBody>
      </p:sp>
      <p:sp>
        <p:nvSpPr>
          <p:cNvPr id="787" name="Google Shape;78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788" name="Google Shape;788;p31"/>
          <p:cNvGrpSpPr/>
          <p:nvPr/>
        </p:nvGrpSpPr>
        <p:grpSpPr>
          <a:xfrm>
            <a:off x="5632317" y="1189775"/>
            <a:ext cx="3305700" cy="3483050"/>
            <a:chOff x="5632317" y="1189775"/>
            <a:chExt cx="3305700" cy="3483050"/>
          </a:xfrm>
        </p:grpSpPr>
        <p:sp>
          <p:nvSpPr>
            <p:cNvPr id="789" name="Google Shape;789;p31"/>
            <p:cNvSpPr/>
            <p:nvPr/>
          </p:nvSpPr>
          <p:spPr>
            <a:xfrm>
              <a:off x="5632317" y="1189775"/>
              <a:ext cx="3305700" cy="6690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Feature engineering</a:t>
              </a:r>
            </a:p>
          </p:txBody>
        </p:sp>
        <p:sp>
          <p:nvSpPr>
            <p:cNvPr id="790" name="Google Shape;790;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have created a new variables for most section of the data trying to capture and summarize their nature and information they have. </a:t>
              </a:r>
              <a:r>
                <a:rPr lang="en-US" sz="1000" dirty="0">
                  <a:solidFill>
                    <a:srgbClr val="434343"/>
                  </a:solidFill>
                  <a:latin typeface="Montserrat Light"/>
                  <a:ea typeface="Montserrat Light"/>
                  <a:cs typeface="Montserrat Light"/>
                  <a:sym typeface="Montserrat Light"/>
                </a:rPr>
                <a:t>We mostly have used the score point that the survey makers have suggested unless it was impractical.</a:t>
              </a:r>
              <a:endParaRPr lang="en" sz="1000" dirty="0">
                <a:solidFill>
                  <a:srgbClr val="434343"/>
                </a:solidFill>
                <a:latin typeface="Montserrat Light"/>
                <a:ea typeface="Montserrat Light"/>
                <a:cs typeface="Montserrat Light"/>
                <a:sym typeface="Montserrat Light"/>
              </a:endParaRPr>
            </a:p>
          </p:txBody>
        </p:sp>
      </p:grpSp>
      <p:grpSp>
        <p:nvGrpSpPr>
          <p:cNvPr id="791" name="Google Shape;791;p31"/>
          <p:cNvGrpSpPr/>
          <p:nvPr/>
        </p:nvGrpSpPr>
        <p:grpSpPr>
          <a:xfrm>
            <a:off x="0" y="1189989"/>
            <a:ext cx="3546900" cy="3482836"/>
            <a:chOff x="0" y="1189989"/>
            <a:chExt cx="3546900" cy="3482836"/>
          </a:xfrm>
        </p:grpSpPr>
        <p:sp>
          <p:nvSpPr>
            <p:cNvPr id="792" name="Google Shape;792;p31"/>
            <p:cNvSpPr/>
            <p:nvPr/>
          </p:nvSpPr>
          <p:spPr>
            <a:xfrm>
              <a:off x="0" y="1189989"/>
              <a:ext cx="3546900" cy="669000"/>
            </a:xfrm>
            <a:prstGeom prst="homePlate">
              <a:avLst>
                <a:gd name="adj" fmla="val 50000"/>
              </a:avLst>
            </a:prstGeom>
            <a:solidFill>
              <a:srgbClr val="F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latin typeface="Montserrat"/>
                  <a:ea typeface="Montserrat"/>
                  <a:cs typeface="Montserrat"/>
                  <a:sym typeface="Montserrat"/>
                </a:rPr>
                <a:t>VIZUALIZATION &amp; data cleaning</a:t>
              </a:r>
              <a:endParaRPr sz="1200" b="1" dirty="0">
                <a:solidFill>
                  <a:srgbClr val="FFFFFF"/>
                </a:solidFill>
                <a:latin typeface="Montserrat"/>
                <a:ea typeface="Montserrat"/>
                <a:cs typeface="Montserrat"/>
                <a:sym typeface="Montserrat"/>
              </a:endParaRPr>
            </a:p>
          </p:txBody>
        </p:sp>
        <p:sp>
          <p:nvSpPr>
            <p:cNvPr id="793" name="Google Shape;793;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grpSp>
        <p:nvGrpSpPr>
          <p:cNvPr id="794" name="Google Shape;794;p31"/>
          <p:cNvGrpSpPr/>
          <p:nvPr/>
        </p:nvGrpSpPr>
        <p:grpSpPr>
          <a:xfrm>
            <a:off x="2944204" y="1189775"/>
            <a:ext cx="3305700" cy="3483050"/>
            <a:chOff x="2944204" y="1189775"/>
            <a:chExt cx="3305700" cy="3483050"/>
          </a:xfrm>
        </p:grpSpPr>
        <p:sp>
          <p:nvSpPr>
            <p:cNvPr id="795" name="Google Shape;795;p31"/>
            <p:cNvSpPr/>
            <p:nvPr/>
          </p:nvSpPr>
          <p:spPr>
            <a:xfrm>
              <a:off x="2944204" y="1189775"/>
              <a:ext cx="3305700" cy="669000"/>
            </a:xfrm>
            <a:prstGeom prst="chevron">
              <a:avLst>
                <a:gd name="adj" fmla="val 50000"/>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EDA and Insights </a:t>
              </a:r>
              <a:endParaRPr b="1" dirty="0">
                <a:solidFill>
                  <a:srgbClr val="FFFFFF"/>
                </a:solidFill>
                <a:latin typeface="Montserrat"/>
                <a:ea typeface="Montserrat"/>
                <a:cs typeface="Montserrat"/>
                <a:sym typeface="Montserrat"/>
              </a:endParaRPr>
            </a:p>
          </p:txBody>
        </p:sp>
        <p:sp>
          <p:nvSpPr>
            <p:cNvPr id="796" name="Google Shape;796;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sp>
        <p:nvSpPr>
          <p:cNvPr id="13" name="Google Shape;796;p31"/>
          <p:cNvSpPr txBox="1"/>
          <p:nvPr/>
        </p:nvSpPr>
        <p:spPr>
          <a:xfrm>
            <a:off x="285476" y="2134151"/>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rgbClr val="434343"/>
                </a:solidFill>
                <a:latin typeface="Montserrat Light"/>
                <a:ea typeface="Montserrat Light"/>
                <a:cs typeface="Montserrat Light"/>
                <a:sym typeface="Montserrat Light"/>
              </a:rPr>
              <a:t>Donut chart </a:t>
            </a:r>
          </a:p>
          <a:p>
            <a:pPr lvl="0">
              <a:lnSpc>
                <a:spcPct val="115000"/>
              </a:lnSpc>
            </a:pPr>
            <a:r>
              <a:rPr lang="en-US" sz="1000" dirty="0">
                <a:solidFill>
                  <a:srgbClr val="434343"/>
                </a:solidFill>
                <a:latin typeface="Montserrat Light"/>
                <a:ea typeface="Montserrat Light"/>
                <a:cs typeface="Montserrat Light"/>
                <a:sym typeface="Montserrat Light"/>
              </a:rPr>
              <a:t>Bar chart </a:t>
            </a:r>
          </a:p>
          <a:p>
            <a:pPr lvl="0">
              <a:lnSpc>
                <a:spcPct val="115000"/>
              </a:lnSpc>
            </a:pPr>
            <a:r>
              <a:rPr lang="en-US" sz="1000" dirty="0">
                <a:solidFill>
                  <a:srgbClr val="434343"/>
                </a:solidFill>
                <a:latin typeface="Montserrat Light"/>
                <a:ea typeface="Montserrat Light"/>
                <a:cs typeface="Montserrat Light"/>
                <a:sym typeface="Montserrat Light"/>
              </a:rPr>
              <a:t>Stacked bar chart</a:t>
            </a:r>
          </a:p>
          <a:p>
            <a:pPr lvl="0">
              <a:lnSpc>
                <a:spcPct val="115000"/>
              </a:lnSpc>
            </a:pPr>
            <a:r>
              <a:rPr lang="en-US" sz="1000" dirty="0">
                <a:solidFill>
                  <a:srgbClr val="434343"/>
                </a:solidFill>
                <a:latin typeface="Montserrat Light"/>
                <a:ea typeface="Montserrat Light"/>
                <a:cs typeface="Montserrat Light"/>
                <a:sym typeface="Montserrat Light"/>
              </a:rPr>
              <a:t>Distribution plot</a:t>
            </a:r>
          </a:p>
          <a:p>
            <a:pPr lvl="0">
              <a:lnSpc>
                <a:spcPct val="115000"/>
              </a:lnSpc>
            </a:pPr>
            <a:r>
              <a:rPr lang="en-US" sz="1000" dirty="0">
                <a:solidFill>
                  <a:srgbClr val="434343"/>
                </a:solidFill>
                <a:latin typeface="Montserrat Light"/>
                <a:ea typeface="Montserrat Light"/>
                <a:cs typeface="Montserrat Light"/>
                <a:sym typeface="Montserrat Light"/>
              </a:rPr>
              <a:t>histograms</a:t>
            </a:r>
          </a:p>
          <a:p>
            <a:pPr lvl="0">
              <a:lnSpc>
                <a:spcPct val="115000"/>
              </a:lnSpc>
            </a:pPr>
            <a:r>
              <a:rPr lang="en-US" sz="1000" dirty="0">
                <a:solidFill>
                  <a:srgbClr val="434343"/>
                </a:solidFill>
                <a:latin typeface="Montserrat Light"/>
                <a:ea typeface="Montserrat Light"/>
                <a:cs typeface="Montserrat Light"/>
                <a:sym typeface="Montserrat Light"/>
              </a:rPr>
              <a:t>Correlation heat map</a:t>
            </a:r>
          </a:p>
          <a:p>
            <a:pPr lvl="0">
              <a:lnSpc>
                <a:spcPct val="115000"/>
              </a:lnSpc>
            </a:pPr>
            <a:endParaRPr sz="1000" dirty="0">
              <a:solidFill>
                <a:srgbClr val="434343"/>
              </a:solidFill>
              <a:latin typeface="Montserrat Light"/>
              <a:ea typeface="Montserrat Light"/>
              <a:cs typeface="Montserrat Light"/>
              <a:sym typeface="Montserrat Light"/>
            </a:endParaRPr>
          </a:p>
        </p:txBody>
      </p:sp>
      <p:sp>
        <p:nvSpPr>
          <p:cNvPr id="14" name="Google Shape;790;p31"/>
          <p:cNvSpPr txBox="1"/>
          <p:nvPr/>
        </p:nvSpPr>
        <p:spPr>
          <a:xfrm>
            <a:off x="3343475" y="1872614"/>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sp>
        <p:nvSpPr>
          <p:cNvPr id="15" name="Google Shape;790;p31"/>
          <p:cNvSpPr txBox="1"/>
          <p:nvPr/>
        </p:nvSpPr>
        <p:spPr>
          <a:xfrm>
            <a:off x="3343475" y="2117787"/>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have included all the vizualizations per Question in a sep</a:t>
            </a:r>
            <a:r>
              <a:rPr lang="en-US" sz="1000" dirty="0">
                <a:solidFill>
                  <a:srgbClr val="434343"/>
                </a:solidFill>
                <a:latin typeface="Montserrat Light"/>
                <a:ea typeface="Montserrat Light"/>
                <a:cs typeface="Montserrat Light"/>
                <a:sym typeface="Montserrat Light"/>
              </a:rPr>
              <a:t>a</a:t>
            </a:r>
            <a:r>
              <a:rPr lang="en" sz="1000" dirty="0">
                <a:solidFill>
                  <a:srgbClr val="434343"/>
                </a:solidFill>
                <a:latin typeface="Montserrat Light"/>
                <a:ea typeface="Montserrat Light"/>
                <a:cs typeface="Montserrat Light"/>
                <a:sym typeface="Montserrat Light"/>
              </a:rPr>
              <a:t>rate document. </a:t>
            </a:r>
          </a:p>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have included the important ones in the coming slides and the report.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11</a:t>
            </a:fld>
            <a:endParaRPr>
              <a:solidFill>
                <a:srgbClr val="FFFFFF"/>
              </a:solidFill>
            </a:endParaRPr>
          </a:p>
        </p:txBody>
      </p:sp>
      <p:sp>
        <p:nvSpPr>
          <p:cNvPr id="18" name="TextBox 1">
            <a:extLst>
              <a:ext uri="{FF2B5EF4-FFF2-40B4-BE49-F238E27FC236}">
                <a16:creationId xmlns:a16="http://schemas.microsoft.com/office/drawing/2014/main" id="{CD0F83C0-5D1F-734F-9F06-D7186C2EFFF8}"/>
              </a:ext>
            </a:extLst>
          </p:cNvPr>
          <p:cNvSpPr txBox="1"/>
          <p:nvPr/>
        </p:nvSpPr>
        <p:spPr>
          <a:xfrm>
            <a:off x="486103" y="631985"/>
            <a:ext cx="3710152"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dirty="0"/>
              <a:t>General Demographics</a:t>
            </a:r>
            <a:endParaRPr lang="en-US" sz="2400" b="1" dirty="0">
              <a:latin typeface="+mn-lt"/>
            </a:endParaRPr>
          </a:p>
        </p:txBody>
      </p:sp>
      <p:sp>
        <p:nvSpPr>
          <p:cNvPr id="19" name="Rectangle 18">
            <a:extLst>
              <a:ext uri="{FF2B5EF4-FFF2-40B4-BE49-F238E27FC236}">
                <a16:creationId xmlns:a16="http://schemas.microsoft.com/office/drawing/2014/main" id="{ADF9903F-CC65-C445-8FE1-BC6F35E143A3}"/>
              </a:ext>
            </a:extLst>
          </p:cNvPr>
          <p:cNvSpPr/>
          <p:nvPr/>
        </p:nvSpPr>
        <p:spPr>
          <a:xfrm>
            <a:off x="601716" y="1093650"/>
            <a:ext cx="3710152"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Gender</a:t>
            </a:r>
          </a:p>
        </p:txBody>
      </p:sp>
      <p:sp>
        <p:nvSpPr>
          <p:cNvPr id="20" name="TextBox 6">
            <a:extLst>
              <a:ext uri="{FF2B5EF4-FFF2-40B4-BE49-F238E27FC236}">
                <a16:creationId xmlns:a16="http://schemas.microsoft.com/office/drawing/2014/main" id="{2F118C35-23AD-C64C-AC61-6C2DAC4EA787}"/>
              </a:ext>
            </a:extLst>
          </p:cNvPr>
          <p:cNvSpPr txBox="1"/>
          <p:nvPr/>
        </p:nvSpPr>
        <p:spPr>
          <a:xfrm>
            <a:off x="601716" y="1504344"/>
            <a:ext cx="60960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A683FE"/>
                </a:solidFill>
              </a:rPr>
              <a:t>Male</a:t>
            </a:r>
          </a:p>
          <a:p>
            <a:r>
              <a:rPr lang="en-US" sz="1000" dirty="0">
                <a:solidFill>
                  <a:srgbClr val="FE9C94"/>
                </a:solidFill>
              </a:rPr>
              <a:t>Female</a:t>
            </a:r>
          </a:p>
        </p:txBody>
      </p:sp>
      <p:sp>
        <p:nvSpPr>
          <p:cNvPr id="21" name="TextBox 7">
            <a:extLst>
              <a:ext uri="{FF2B5EF4-FFF2-40B4-BE49-F238E27FC236}">
                <a16:creationId xmlns:a16="http://schemas.microsoft.com/office/drawing/2014/main" id="{65A3E509-CC05-0440-BE63-B9D1A4EFB0D0}"/>
              </a:ext>
            </a:extLst>
          </p:cNvPr>
          <p:cNvSpPr txBox="1"/>
          <p:nvPr/>
        </p:nvSpPr>
        <p:spPr>
          <a:xfrm>
            <a:off x="2151992" y="1504344"/>
            <a:ext cx="60960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A683FE"/>
                </a:solidFill>
              </a:rPr>
              <a:t>49.6%</a:t>
            </a:r>
          </a:p>
          <a:p>
            <a:r>
              <a:rPr lang="en-US" sz="1000" dirty="0">
                <a:solidFill>
                  <a:srgbClr val="FE9C94"/>
                </a:solidFill>
              </a:rPr>
              <a:t>50.4%</a:t>
            </a:r>
          </a:p>
        </p:txBody>
      </p:sp>
      <p:sp>
        <p:nvSpPr>
          <p:cNvPr id="22" name="Rectangle 21">
            <a:extLst>
              <a:ext uri="{FF2B5EF4-FFF2-40B4-BE49-F238E27FC236}">
                <a16:creationId xmlns:a16="http://schemas.microsoft.com/office/drawing/2014/main" id="{85236861-2627-1140-85D4-82EB120FB5A9}"/>
              </a:ext>
            </a:extLst>
          </p:cNvPr>
          <p:cNvSpPr/>
          <p:nvPr/>
        </p:nvSpPr>
        <p:spPr>
          <a:xfrm>
            <a:off x="4910958" y="1093649"/>
            <a:ext cx="3746938"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Age</a:t>
            </a:r>
          </a:p>
        </p:txBody>
      </p:sp>
      <p:sp>
        <p:nvSpPr>
          <p:cNvPr id="23" name="TextBox 15">
            <a:extLst>
              <a:ext uri="{FF2B5EF4-FFF2-40B4-BE49-F238E27FC236}">
                <a16:creationId xmlns:a16="http://schemas.microsoft.com/office/drawing/2014/main" id="{6693C068-B410-E547-9BCF-A73A0C4161F0}"/>
              </a:ext>
            </a:extLst>
          </p:cNvPr>
          <p:cNvSpPr txBox="1"/>
          <p:nvPr/>
        </p:nvSpPr>
        <p:spPr>
          <a:xfrm>
            <a:off x="4984530" y="1504344"/>
            <a:ext cx="998483" cy="169277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00652F"/>
                </a:solidFill>
              </a:rPr>
              <a:t>18-24</a:t>
            </a:r>
          </a:p>
          <a:p>
            <a:r>
              <a:rPr lang="en-US" sz="1000" dirty="0">
                <a:solidFill>
                  <a:srgbClr val="00A64E"/>
                </a:solidFill>
              </a:rPr>
              <a:t>25-29</a:t>
            </a:r>
          </a:p>
          <a:p>
            <a:r>
              <a:rPr lang="en-US" sz="1000" dirty="0">
                <a:solidFill>
                  <a:srgbClr val="00DD69"/>
                </a:solidFill>
              </a:rPr>
              <a:t>30-34</a:t>
            </a:r>
          </a:p>
          <a:p>
            <a:r>
              <a:rPr lang="en-US" sz="1000" dirty="0">
                <a:solidFill>
                  <a:schemeClr val="accent2">
                    <a:lumMod val="60000"/>
                    <a:lumOff val="40000"/>
                  </a:schemeClr>
                </a:solidFill>
              </a:rPr>
              <a:t>35-39</a:t>
            </a:r>
          </a:p>
          <a:p>
            <a:r>
              <a:rPr lang="en-US" sz="1000" dirty="0">
                <a:solidFill>
                  <a:schemeClr val="accent6"/>
                </a:solidFill>
              </a:rPr>
              <a:t>40-44</a:t>
            </a:r>
          </a:p>
          <a:p>
            <a:r>
              <a:rPr lang="en-US" sz="1000" dirty="0">
                <a:solidFill>
                  <a:schemeClr val="accent2">
                    <a:lumMod val="40000"/>
                    <a:lumOff val="60000"/>
                  </a:schemeClr>
                </a:solidFill>
              </a:rPr>
              <a:t>45-49</a:t>
            </a:r>
          </a:p>
          <a:p>
            <a:r>
              <a:rPr lang="en-US" sz="1000" dirty="0">
                <a:solidFill>
                  <a:schemeClr val="accent2">
                    <a:lumMod val="75000"/>
                  </a:schemeClr>
                </a:solidFill>
              </a:rPr>
              <a:t>50-54</a:t>
            </a:r>
          </a:p>
          <a:p>
            <a:r>
              <a:rPr lang="en-US" sz="1000" dirty="0">
                <a:solidFill>
                  <a:srgbClr val="FE9C94"/>
                </a:solidFill>
              </a:rPr>
              <a:t>55-59</a:t>
            </a:r>
          </a:p>
          <a:p>
            <a:r>
              <a:rPr lang="en-US" sz="1000" dirty="0">
                <a:solidFill>
                  <a:schemeClr val="accent5"/>
                </a:solidFill>
              </a:rPr>
              <a:t>60-65</a:t>
            </a:r>
          </a:p>
          <a:p>
            <a:endParaRPr lang="en-US" dirty="0"/>
          </a:p>
        </p:txBody>
      </p:sp>
      <p:sp>
        <p:nvSpPr>
          <p:cNvPr id="24" name="TextBox 16">
            <a:extLst>
              <a:ext uri="{FF2B5EF4-FFF2-40B4-BE49-F238E27FC236}">
                <a16:creationId xmlns:a16="http://schemas.microsoft.com/office/drawing/2014/main" id="{74AE44B3-BA45-814E-817E-DE2C64547CD4}"/>
              </a:ext>
            </a:extLst>
          </p:cNvPr>
          <p:cNvSpPr txBox="1"/>
          <p:nvPr/>
        </p:nvSpPr>
        <p:spPr>
          <a:xfrm>
            <a:off x="6230006" y="1504344"/>
            <a:ext cx="777765" cy="147732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00652F"/>
                </a:solidFill>
              </a:rPr>
              <a:t>11.3%</a:t>
            </a:r>
          </a:p>
          <a:p>
            <a:r>
              <a:rPr lang="en-US" sz="1000" dirty="0">
                <a:solidFill>
                  <a:srgbClr val="00A64E"/>
                </a:solidFill>
              </a:rPr>
              <a:t>11.3%</a:t>
            </a:r>
          </a:p>
          <a:p>
            <a:r>
              <a:rPr lang="en-US" sz="1000" dirty="0">
                <a:solidFill>
                  <a:srgbClr val="00DD69"/>
                </a:solidFill>
              </a:rPr>
              <a:t>11.4%</a:t>
            </a:r>
          </a:p>
          <a:p>
            <a:r>
              <a:rPr lang="en-US" sz="1000" dirty="0">
                <a:solidFill>
                  <a:schemeClr val="accent2">
                    <a:lumMod val="60000"/>
                    <a:lumOff val="40000"/>
                  </a:schemeClr>
                </a:solidFill>
              </a:rPr>
              <a:t>10.5%</a:t>
            </a:r>
          </a:p>
          <a:p>
            <a:r>
              <a:rPr lang="en-US" sz="1000" dirty="0">
                <a:solidFill>
                  <a:schemeClr val="accent6"/>
                </a:solidFill>
              </a:rPr>
              <a:t>10.6%</a:t>
            </a:r>
          </a:p>
          <a:p>
            <a:r>
              <a:rPr lang="en-US" sz="1000" dirty="0">
                <a:solidFill>
                  <a:schemeClr val="accent2">
                    <a:lumMod val="40000"/>
                    <a:lumOff val="60000"/>
                  </a:schemeClr>
                </a:solidFill>
              </a:rPr>
              <a:t>11.4%</a:t>
            </a:r>
          </a:p>
          <a:p>
            <a:r>
              <a:rPr lang="en-US" sz="1000" dirty="0">
                <a:solidFill>
                  <a:schemeClr val="accent2">
                    <a:lumMod val="75000"/>
                  </a:schemeClr>
                </a:solidFill>
              </a:rPr>
              <a:t>11.3%</a:t>
            </a:r>
          </a:p>
          <a:p>
            <a:r>
              <a:rPr lang="en-US" sz="1000" dirty="0">
                <a:solidFill>
                  <a:srgbClr val="FE9C94"/>
                </a:solidFill>
              </a:rPr>
              <a:t>11.3%</a:t>
            </a:r>
          </a:p>
          <a:p>
            <a:r>
              <a:rPr lang="en-US" sz="1000" dirty="0">
                <a:solidFill>
                  <a:schemeClr val="accent5"/>
                </a:solidFill>
              </a:rPr>
              <a:t>11.2%</a:t>
            </a:r>
          </a:p>
        </p:txBody>
      </p:sp>
      <p:sp>
        <p:nvSpPr>
          <p:cNvPr id="25" name="Rectangle 24">
            <a:extLst>
              <a:ext uri="{FF2B5EF4-FFF2-40B4-BE49-F238E27FC236}">
                <a16:creationId xmlns:a16="http://schemas.microsoft.com/office/drawing/2014/main" id="{2B9E5F04-A0A5-AD44-A598-5A41136B31CC}"/>
              </a:ext>
            </a:extLst>
          </p:cNvPr>
          <p:cNvSpPr/>
          <p:nvPr/>
        </p:nvSpPr>
        <p:spPr>
          <a:xfrm>
            <a:off x="601716" y="2802581"/>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Marriage</a:t>
            </a:r>
          </a:p>
        </p:txBody>
      </p:sp>
      <p:pic>
        <p:nvPicPr>
          <p:cNvPr id="26" name="Picture 25" descr="A picture containing drawing&#10;&#10;Description automatically generated">
            <a:extLst>
              <a:ext uri="{FF2B5EF4-FFF2-40B4-BE49-F238E27FC236}">
                <a16:creationId xmlns:a16="http://schemas.microsoft.com/office/drawing/2014/main" id="{5FE4C9D2-45AF-444E-B61F-C6CB8BF365DD}"/>
              </a:ext>
            </a:extLst>
          </p:cNvPr>
          <p:cNvPicPr>
            <a:picLocks noChangeAspect="1"/>
          </p:cNvPicPr>
          <p:nvPr/>
        </p:nvPicPr>
        <p:blipFill>
          <a:blip r:embed="rId3"/>
          <a:stretch>
            <a:fillRect/>
          </a:stretch>
        </p:blipFill>
        <p:spPr>
          <a:xfrm>
            <a:off x="3008585" y="1458260"/>
            <a:ext cx="1290654" cy="1285299"/>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0E67AAD6-F57B-6C4B-86B4-41DD397F4C57}"/>
              </a:ext>
            </a:extLst>
          </p:cNvPr>
          <p:cNvPicPr>
            <a:picLocks noChangeAspect="1"/>
          </p:cNvPicPr>
          <p:nvPr/>
        </p:nvPicPr>
        <p:blipFill>
          <a:blip r:embed="rId4"/>
          <a:stretch>
            <a:fillRect/>
          </a:stretch>
        </p:blipFill>
        <p:spPr>
          <a:xfrm>
            <a:off x="7329956" y="1504344"/>
            <a:ext cx="1269940" cy="1239215"/>
          </a:xfrm>
          <a:prstGeom prst="rect">
            <a:avLst/>
          </a:prstGeom>
        </p:spPr>
      </p:pic>
      <p:sp>
        <p:nvSpPr>
          <p:cNvPr id="28" name="TextBox 27">
            <a:extLst>
              <a:ext uri="{FF2B5EF4-FFF2-40B4-BE49-F238E27FC236}">
                <a16:creationId xmlns:a16="http://schemas.microsoft.com/office/drawing/2014/main" id="{DE799E4A-27B1-A840-8658-4E1C1D3CA032}"/>
              </a:ext>
            </a:extLst>
          </p:cNvPr>
          <p:cNvSpPr txBox="1"/>
          <p:nvPr/>
        </p:nvSpPr>
        <p:spPr>
          <a:xfrm>
            <a:off x="601716" y="3197115"/>
            <a:ext cx="122971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chemeClr val="tx1"/>
                </a:solidFill>
              </a:rPr>
              <a:t>Married</a:t>
            </a:r>
          </a:p>
          <a:p>
            <a:r>
              <a:rPr lang="en-US" sz="1000" dirty="0">
                <a:solidFill>
                  <a:schemeClr val="accent6"/>
                </a:solidFill>
              </a:rPr>
              <a:t>Not married</a:t>
            </a:r>
          </a:p>
        </p:txBody>
      </p:sp>
      <p:sp>
        <p:nvSpPr>
          <p:cNvPr id="29" name="TextBox 28">
            <a:extLst>
              <a:ext uri="{FF2B5EF4-FFF2-40B4-BE49-F238E27FC236}">
                <a16:creationId xmlns:a16="http://schemas.microsoft.com/office/drawing/2014/main" id="{37334A96-3A1A-EF4C-873C-A545B1ADCA4B}"/>
              </a:ext>
            </a:extLst>
          </p:cNvPr>
          <p:cNvSpPr txBox="1"/>
          <p:nvPr/>
        </p:nvSpPr>
        <p:spPr>
          <a:xfrm>
            <a:off x="2151992" y="3197115"/>
            <a:ext cx="756744" cy="61555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30.1%</a:t>
            </a:r>
          </a:p>
          <a:p>
            <a:r>
              <a:rPr lang="en-US" sz="1000" dirty="0">
                <a:solidFill>
                  <a:schemeClr val="accent6"/>
                </a:solidFill>
              </a:rPr>
              <a:t>69.9%</a:t>
            </a:r>
          </a:p>
          <a:p>
            <a:endParaRPr lang="en-US" dirty="0"/>
          </a:p>
        </p:txBody>
      </p:sp>
      <p:pic>
        <p:nvPicPr>
          <p:cNvPr id="30" name="Picture 29" descr="A picture containing drawing&#10;&#10;Description automatically generated">
            <a:extLst>
              <a:ext uri="{FF2B5EF4-FFF2-40B4-BE49-F238E27FC236}">
                <a16:creationId xmlns:a16="http://schemas.microsoft.com/office/drawing/2014/main" id="{1DD609A0-3542-7C42-8B5E-A32448E5712B}"/>
              </a:ext>
            </a:extLst>
          </p:cNvPr>
          <p:cNvPicPr>
            <a:picLocks noChangeAspect="1"/>
          </p:cNvPicPr>
          <p:nvPr/>
        </p:nvPicPr>
        <p:blipFill>
          <a:blip r:embed="rId5"/>
          <a:stretch>
            <a:fillRect/>
          </a:stretch>
        </p:blipFill>
        <p:spPr>
          <a:xfrm>
            <a:off x="3008506" y="3198716"/>
            <a:ext cx="1340148" cy="13127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12</a:t>
            </a:fld>
            <a:endParaRPr>
              <a:solidFill>
                <a:srgbClr val="FFFFFF"/>
              </a:solidFill>
            </a:endParaRPr>
          </a:p>
        </p:txBody>
      </p:sp>
      <p:sp>
        <p:nvSpPr>
          <p:cNvPr id="16" name="TextBox 2">
            <a:extLst>
              <a:ext uri="{FF2B5EF4-FFF2-40B4-BE49-F238E27FC236}">
                <a16:creationId xmlns:a16="http://schemas.microsoft.com/office/drawing/2014/main" id="{6FDBAF74-0E12-7C43-8790-6CBAD85814DD}"/>
              </a:ext>
            </a:extLst>
          </p:cNvPr>
          <p:cNvSpPr txBox="1"/>
          <p:nvPr/>
        </p:nvSpPr>
        <p:spPr>
          <a:xfrm>
            <a:off x="334224" y="243783"/>
            <a:ext cx="5496910" cy="67710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dirty="0"/>
              <a:t>General Demographics Continued</a:t>
            </a:r>
            <a:endParaRPr lang="en-US" sz="2400" b="1" dirty="0"/>
          </a:p>
          <a:p>
            <a:endParaRPr lang="en-US" dirty="0"/>
          </a:p>
        </p:txBody>
      </p:sp>
      <p:sp>
        <p:nvSpPr>
          <p:cNvPr id="17" name="Rectangle 16">
            <a:extLst>
              <a:ext uri="{FF2B5EF4-FFF2-40B4-BE49-F238E27FC236}">
                <a16:creationId xmlns:a16="http://schemas.microsoft.com/office/drawing/2014/main" id="{7F7E2D0B-CD06-0649-A43E-746A11651D42}"/>
              </a:ext>
            </a:extLst>
          </p:cNvPr>
          <p:cNvSpPr/>
          <p:nvPr/>
        </p:nvSpPr>
        <p:spPr>
          <a:xfrm>
            <a:off x="541931" y="928214"/>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Ethnicity</a:t>
            </a:r>
          </a:p>
        </p:txBody>
      </p:sp>
      <p:sp>
        <p:nvSpPr>
          <p:cNvPr id="31" name="TextBox 6">
            <a:extLst>
              <a:ext uri="{FF2B5EF4-FFF2-40B4-BE49-F238E27FC236}">
                <a16:creationId xmlns:a16="http://schemas.microsoft.com/office/drawing/2014/main" id="{86E29EE4-3D57-6A48-8778-44F4797FA947}"/>
              </a:ext>
            </a:extLst>
          </p:cNvPr>
          <p:cNvSpPr txBox="1"/>
          <p:nvPr/>
        </p:nvSpPr>
        <p:spPr>
          <a:xfrm>
            <a:off x="499098" y="1448053"/>
            <a:ext cx="2060028" cy="209288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White/Anglo/Caucasian</a:t>
            </a:r>
          </a:p>
          <a:p>
            <a:r>
              <a:rPr lang="en-US" sz="1000" dirty="0">
                <a:solidFill>
                  <a:srgbClr val="00652F"/>
                </a:solidFill>
              </a:rPr>
              <a:t>Hispanic</a:t>
            </a:r>
          </a:p>
          <a:p>
            <a:r>
              <a:rPr lang="en-US" sz="1000" dirty="0">
                <a:solidFill>
                  <a:srgbClr val="92D050"/>
                </a:solidFill>
              </a:rPr>
              <a:t>African American</a:t>
            </a:r>
          </a:p>
          <a:p>
            <a:r>
              <a:rPr lang="en-US" sz="1000" dirty="0">
                <a:solidFill>
                  <a:schemeClr val="accent2">
                    <a:lumMod val="60000"/>
                    <a:lumOff val="40000"/>
                  </a:schemeClr>
                </a:solidFill>
              </a:rPr>
              <a:t>Asian/Oriental</a:t>
            </a:r>
          </a:p>
          <a:p>
            <a:r>
              <a:rPr lang="en-US" sz="1000" dirty="0">
                <a:solidFill>
                  <a:schemeClr val="accent6"/>
                </a:solidFill>
              </a:rPr>
              <a:t>Indian</a:t>
            </a:r>
          </a:p>
          <a:p>
            <a:r>
              <a:rPr lang="en-US" sz="1000" dirty="0">
                <a:solidFill>
                  <a:schemeClr val="accent1">
                    <a:lumMod val="60000"/>
                    <a:lumOff val="40000"/>
                  </a:schemeClr>
                </a:solidFill>
              </a:rPr>
              <a:t>Hawaiian</a:t>
            </a:r>
          </a:p>
          <a:p>
            <a:r>
              <a:rPr lang="en-US" sz="1000" dirty="0">
                <a:solidFill>
                  <a:schemeClr val="bg2">
                    <a:lumMod val="60000"/>
                    <a:lumOff val="40000"/>
                  </a:schemeClr>
                </a:solidFill>
              </a:rPr>
              <a:t>Mixed</a:t>
            </a:r>
          </a:p>
          <a:p>
            <a:r>
              <a:rPr lang="en-US" sz="1000" dirty="0">
                <a:solidFill>
                  <a:srgbClr val="7030A0"/>
                </a:solidFill>
              </a:rPr>
              <a:t>South Asian</a:t>
            </a:r>
          </a:p>
          <a:p>
            <a:r>
              <a:rPr lang="en-US" sz="1000" dirty="0">
                <a:solidFill>
                  <a:srgbClr val="D51CF1"/>
                </a:solidFill>
              </a:rPr>
              <a:t>Caribbean</a:t>
            </a:r>
          </a:p>
          <a:p>
            <a:r>
              <a:rPr lang="en-US" sz="1000" dirty="0">
                <a:solidFill>
                  <a:srgbClr val="F880BF"/>
                </a:solidFill>
              </a:rPr>
              <a:t>Italian</a:t>
            </a:r>
          </a:p>
          <a:p>
            <a:r>
              <a:rPr lang="en-US" sz="1000" dirty="0">
                <a:solidFill>
                  <a:srgbClr val="FFFF00"/>
                </a:solidFill>
              </a:rPr>
              <a:t>middle eastern</a:t>
            </a:r>
          </a:p>
          <a:p>
            <a:r>
              <a:rPr lang="en-US" sz="1000" dirty="0">
                <a:solidFill>
                  <a:srgbClr val="FF0000"/>
                </a:solidFill>
              </a:rPr>
              <a:t>pacific islander</a:t>
            </a:r>
          </a:p>
          <a:p>
            <a:r>
              <a:rPr lang="en-US" sz="1000" dirty="0">
                <a:solidFill>
                  <a:schemeClr val="tx2"/>
                </a:solidFill>
              </a:rPr>
              <a:t>Declined</a:t>
            </a:r>
          </a:p>
        </p:txBody>
      </p:sp>
      <p:pic>
        <p:nvPicPr>
          <p:cNvPr id="32" name="Picture 31" descr="A picture containing drawing&#10;&#10;Description automatically generated">
            <a:extLst>
              <a:ext uri="{FF2B5EF4-FFF2-40B4-BE49-F238E27FC236}">
                <a16:creationId xmlns:a16="http://schemas.microsoft.com/office/drawing/2014/main" id="{58BC6F00-0D79-5D4D-A5EE-BF45B43D6E33}"/>
              </a:ext>
            </a:extLst>
          </p:cNvPr>
          <p:cNvPicPr>
            <a:picLocks noChangeAspect="1"/>
          </p:cNvPicPr>
          <p:nvPr/>
        </p:nvPicPr>
        <p:blipFill>
          <a:blip r:embed="rId3"/>
          <a:stretch>
            <a:fillRect/>
          </a:stretch>
        </p:blipFill>
        <p:spPr>
          <a:xfrm>
            <a:off x="2712412" y="1401467"/>
            <a:ext cx="1428865" cy="1365742"/>
          </a:xfrm>
          <a:prstGeom prst="rect">
            <a:avLst/>
          </a:prstGeom>
        </p:spPr>
      </p:pic>
      <p:sp>
        <p:nvSpPr>
          <p:cNvPr id="33" name="Rectangle 32">
            <a:extLst>
              <a:ext uri="{FF2B5EF4-FFF2-40B4-BE49-F238E27FC236}">
                <a16:creationId xmlns:a16="http://schemas.microsoft.com/office/drawing/2014/main" id="{206C2D21-EA8E-BE47-94D8-BF8E05A1DB28}"/>
              </a:ext>
            </a:extLst>
          </p:cNvPr>
          <p:cNvSpPr/>
          <p:nvPr/>
        </p:nvSpPr>
        <p:spPr>
          <a:xfrm>
            <a:off x="4809846" y="1081009"/>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Education Background</a:t>
            </a:r>
          </a:p>
        </p:txBody>
      </p:sp>
      <p:pic>
        <p:nvPicPr>
          <p:cNvPr id="34" name="Picture 33" descr="A picture containing drawing&#10;&#10;Description automatically generated">
            <a:extLst>
              <a:ext uri="{FF2B5EF4-FFF2-40B4-BE49-F238E27FC236}">
                <a16:creationId xmlns:a16="http://schemas.microsoft.com/office/drawing/2014/main" id="{1E29B884-3D7A-914F-8371-6B586EB04197}"/>
              </a:ext>
            </a:extLst>
          </p:cNvPr>
          <p:cNvPicPr>
            <a:picLocks noChangeAspect="1"/>
          </p:cNvPicPr>
          <p:nvPr/>
        </p:nvPicPr>
        <p:blipFill>
          <a:blip r:embed="rId4"/>
          <a:stretch>
            <a:fillRect/>
          </a:stretch>
        </p:blipFill>
        <p:spPr>
          <a:xfrm>
            <a:off x="7115516" y="1662683"/>
            <a:ext cx="1337525" cy="1365742"/>
          </a:xfrm>
          <a:prstGeom prst="rect">
            <a:avLst/>
          </a:prstGeom>
        </p:spPr>
      </p:pic>
      <p:sp>
        <p:nvSpPr>
          <p:cNvPr id="35" name="TextBox 13">
            <a:extLst>
              <a:ext uri="{FF2B5EF4-FFF2-40B4-BE49-F238E27FC236}">
                <a16:creationId xmlns:a16="http://schemas.microsoft.com/office/drawing/2014/main" id="{50B221FA-7E4F-8346-B8F1-400A248F98CC}"/>
              </a:ext>
            </a:extLst>
          </p:cNvPr>
          <p:cNvSpPr txBox="1"/>
          <p:nvPr/>
        </p:nvSpPr>
        <p:spPr>
          <a:xfrm>
            <a:off x="4809846" y="1583083"/>
            <a:ext cx="1289874" cy="116955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Graduate school</a:t>
            </a:r>
          </a:p>
          <a:p>
            <a:r>
              <a:rPr lang="en-US" sz="1000" dirty="0">
                <a:solidFill>
                  <a:schemeClr val="accent6"/>
                </a:solidFill>
              </a:rPr>
              <a:t>Declined</a:t>
            </a:r>
          </a:p>
          <a:p>
            <a:r>
              <a:rPr lang="en-US" sz="1000" dirty="0">
                <a:solidFill>
                  <a:srgbClr val="F7F0B0"/>
                </a:solidFill>
              </a:rPr>
              <a:t>Bachelor</a:t>
            </a:r>
          </a:p>
          <a:p>
            <a:r>
              <a:rPr lang="en-US" sz="1000" dirty="0">
                <a:solidFill>
                  <a:schemeClr val="accent2">
                    <a:lumMod val="75000"/>
                  </a:schemeClr>
                </a:solidFill>
              </a:rPr>
              <a:t>Grad high school</a:t>
            </a:r>
          </a:p>
          <a:p>
            <a:r>
              <a:rPr lang="en-US" sz="1000" dirty="0">
                <a:solidFill>
                  <a:srgbClr val="FE9C94"/>
                </a:solidFill>
              </a:rPr>
              <a:t>College</a:t>
            </a:r>
          </a:p>
          <a:p>
            <a:r>
              <a:rPr lang="en-US" sz="1000" dirty="0">
                <a:solidFill>
                  <a:srgbClr val="A683FE"/>
                </a:solidFill>
              </a:rPr>
              <a:t>Some high school</a:t>
            </a:r>
          </a:p>
          <a:p>
            <a:r>
              <a:rPr lang="en-US" sz="1000" dirty="0">
                <a:solidFill>
                  <a:srgbClr val="00DD69"/>
                </a:solidFill>
              </a:rPr>
              <a:t>Trade/technical</a:t>
            </a:r>
          </a:p>
        </p:txBody>
      </p:sp>
      <p:sp>
        <p:nvSpPr>
          <p:cNvPr id="36" name="TextBox 14">
            <a:extLst>
              <a:ext uri="{FF2B5EF4-FFF2-40B4-BE49-F238E27FC236}">
                <a16:creationId xmlns:a16="http://schemas.microsoft.com/office/drawing/2014/main" id="{D07B5573-A5C1-7D47-9C9F-5B4683F88D6D}"/>
              </a:ext>
            </a:extLst>
          </p:cNvPr>
          <p:cNvSpPr txBox="1"/>
          <p:nvPr/>
        </p:nvSpPr>
        <p:spPr>
          <a:xfrm>
            <a:off x="6432514" y="1590319"/>
            <a:ext cx="922551" cy="116955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7.5%</a:t>
            </a:r>
          </a:p>
          <a:p>
            <a:r>
              <a:rPr lang="en-US" sz="1000" dirty="0">
                <a:solidFill>
                  <a:schemeClr val="accent6"/>
                </a:solidFill>
              </a:rPr>
              <a:t>0.6%</a:t>
            </a:r>
          </a:p>
          <a:p>
            <a:r>
              <a:rPr lang="en-US" sz="1000" dirty="0">
                <a:solidFill>
                  <a:schemeClr val="accent2">
                    <a:lumMod val="20000"/>
                    <a:lumOff val="80000"/>
                  </a:schemeClr>
                </a:solidFill>
              </a:rPr>
              <a:t>24.5%</a:t>
            </a:r>
          </a:p>
          <a:p>
            <a:r>
              <a:rPr lang="en-US" sz="1000" dirty="0">
                <a:solidFill>
                  <a:schemeClr val="accent2">
                    <a:lumMod val="75000"/>
                  </a:schemeClr>
                </a:solidFill>
              </a:rPr>
              <a:t>20.6%</a:t>
            </a:r>
          </a:p>
          <a:p>
            <a:r>
              <a:rPr lang="en-US" sz="1000" dirty="0">
                <a:solidFill>
                  <a:srgbClr val="FE9C94"/>
                </a:solidFill>
              </a:rPr>
              <a:t>36.8%</a:t>
            </a:r>
          </a:p>
          <a:p>
            <a:r>
              <a:rPr lang="en-US" sz="1000" dirty="0">
                <a:solidFill>
                  <a:srgbClr val="A683FE"/>
                </a:solidFill>
              </a:rPr>
              <a:t>3.9%</a:t>
            </a:r>
          </a:p>
          <a:p>
            <a:r>
              <a:rPr lang="en-US" sz="1000" dirty="0">
                <a:solidFill>
                  <a:srgbClr val="00DD69"/>
                </a:solidFill>
              </a:rPr>
              <a:t>6.1%</a:t>
            </a:r>
          </a:p>
        </p:txBody>
      </p:sp>
    </p:spTree>
    <p:extLst>
      <p:ext uri="{BB962C8B-B14F-4D97-AF65-F5344CB8AC3E}">
        <p14:creationId xmlns:p14="http://schemas.microsoft.com/office/powerpoint/2010/main" val="2138464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13</a:t>
            </a:fld>
            <a:endParaRPr>
              <a:solidFill>
                <a:srgbClr val="FFFFFF"/>
              </a:solidFill>
            </a:endParaRPr>
          </a:p>
        </p:txBody>
      </p:sp>
      <p:sp>
        <p:nvSpPr>
          <p:cNvPr id="3" name="TextBox 2">
            <a:extLst>
              <a:ext uri="{FF2B5EF4-FFF2-40B4-BE49-F238E27FC236}">
                <a16:creationId xmlns:a16="http://schemas.microsoft.com/office/drawing/2014/main" id="{135D2C8C-3EB5-274A-ABE6-A9A77B2C256A}"/>
              </a:ext>
            </a:extLst>
          </p:cNvPr>
          <p:cNvSpPr txBox="1"/>
          <p:nvPr/>
        </p:nvSpPr>
        <p:spPr>
          <a:xfrm>
            <a:off x="316671" y="306475"/>
            <a:ext cx="4183117"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t>Household Demographics</a:t>
            </a:r>
          </a:p>
        </p:txBody>
      </p:sp>
      <p:sp>
        <p:nvSpPr>
          <p:cNvPr id="4" name="Rectangle 3">
            <a:extLst>
              <a:ext uri="{FF2B5EF4-FFF2-40B4-BE49-F238E27FC236}">
                <a16:creationId xmlns:a16="http://schemas.microsoft.com/office/drawing/2014/main" id="{9AF336B8-B10B-4E47-B3E5-68C08D578981}"/>
              </a:ext>
            </a:extLst>
          </p:cNvPr>
          <p:cNvSpPr/>
          <p:nvPr/>
        </p:nvSpPr>
        <p:spPr>
          <a:xfrm>
            <a:off x="400753" y="768140"/>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Household Income</a:t>
            </a:r>
          </a:p>
        </p:txBody>
      </p:sp>
      <p:sp>
        <p:nvSpPr>
          <p:cNvPr id="5" name="TextBox 4">
            <a:extLst>
              <a:ext uri="{FF2B5EF4-FFF2-40B4-BE49-F238E27FC236}">
                <a16:creationId xmlns:a16="http://schemas.microsoft.com/office/drawing/2014/main" id="{6B522328-6AE6-6D46-825F-EAE657E55645}"/>
              </a:ext>
            </a:extLst>
          </p:cNvPr>
          <p:cNvSpPr txBox="1"/>
          <p:nvPr/>
        </p:nvSpPr>
        <p:spPr>
          <a:xfrm>
            <a:off x="400753" y="1184479"/>
            <a:ext cx="1019505" cy="193899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2060"/>
                </a:solidFill>
              </a:rPr>
              <a:t>&lt;15k</a:t>
            </a:r>
          </a:p>
          <a:p>
            <a:r>
              <a:rPr lang="en-US" sz="1200" dirty="0">
                <a:solidFill>
                  <a:srgbClr val="C00000"/>
                </a:solidFill>
              </a:rPr>
              <a:t>15-25k</a:t>
            </a:r>
          </a:p>
          <a:p>
            <a:r>
              <a:rPr lang="en-US" sz="1200" dirty="0">
                <a:solidFill>
                  <a:schemeClr val="accent2">
                    <a:lumMod val="40000"/>
                    <a:lumOff val="60000"/>
                  </a:schemeClr>
                </a:solidFill>
              </a:rPr>
              <a:t>25-35k</a:t>
            </a:r>
          </a:p>
          <a:p>
            <a:r>
              <a:rPr lang="en-US" sz="1200" dirty="0">
                <a:solidFill>
                  <a:schemeClr val="accent2">
                    <a:lumMod val="75000"/>
                  </a:schemeClr>
                </a:solidFill>
              </a:rPr>
              <a:t>35-50k</a:t>
            </a:r>
          </a:p>
          <a:p>
            <a:r>
              <a:rPr lang="en-US" sz="1200" dirty="0">
                <a:solidFill>
                  <a:srgbClr val="FE9C94"/>
                </a:solidFill>
              </a:rPr>
              <a:t>50-75k</a:t>
            </a:r>
          </a:p>
          <a:p>
            <a:r>
              <a:rPr lang="en-US" sz="1200" dirty="0">
                <a:solidFill>
                  <a:srgbClr val="A683FE"/>
                </a:solidFill>
              </a:rPr>
              <a:t>75-100k</a:t>
            </a:r>
          </a:p>
          <a:p>
            <a:r>
              <a:rPr lang="en-US" sz="1200" dirty="0">
                <a:solidFill>
                  <a:srgbClr val="00A64E"/>
                </a:solidFill>
              </a:rPr>
              <a:t>100-200k</a:t>
            </a:r>
          </a:p>
          <a:p>
            <a:r>
              <a:rPr lang="en-US" sz="1200" dirty="0">
                <a:solidFill>
                  <a:srgbClr val="00652F"/>
                </a:solidFill>
              </a:rPr>
              <a:t>200-300k</a:t>
            </a:r>
          </a:p>
          <a:p>
            <a:r>
              <a:rPr lang="en-US" sz="1200" dirty="0">
                <a:solidFill>
                  <a:srgbClr val="00B0F0"/>
                </a:solidFill>
              </a:rPr>
              <a:t>300-500k</a:t>
            </a:r>
          </a:p>
          <a:p>
            <a:r>
              <a:rPr lang="en-US" sz="1200" dirty="0"/>
              <a:t>Declined</a:t>
            </a:r>
          </a:p>
        </p:txBody>
      </p:sp>
      <p:sp>
        <p:nvSpPr>
          <p:cNvPr id="6" name="TextBox 5">
            <a:extLst>
              <a:ext uri="{FF2B5EF4-FFF2-40B4-BE49-F238E27FC236}">
                <a16:creationId xmlns:a16="http://schemas.microsoft.com/office/drawing/2014/main" id="{80FF0DB2-2891-264E-940D-F2554F9C6A70}"/>
              </a:ext>
            </a:extLst>
          </p:cNvPr>
          <p:cNvSpPr txBox="1"/>
          <p:nvPr/>
        </p:nvSpPr>
        <p:spPr>
          <a:xfrm>
            <a:off x="1420258" y="1184479"/>
            <a:ext cx="1334814" cy="196977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2060"/>
                </a:solidFill>
              </a:rPr>
              <a:t>11.5%</a:t>
            </a:r>
          </a:p>
          <a:p>
            <a:r>
              <a:rPr lang="en-US" sz="1200" dirty="0">
                <a:solidFill>
                  <a:srgbClr val="C00000"/>
                </a:solidFill>
              </a:rPr>
              <a:t>15.1%</a:t>
            </a:r>
          </a:p>
          <a:p>
            <a:r>
              <a:rPr lang="en-US" sz="1200" dirty="0">
                <a:solidFill>
                  <a:schemeClr val="accent2">
                    <a:lumMod val="40000"/>
                    <a:lumOff val="60000"/>
                  </a:schemeClr>
                </a:solidFill>
              </a:rPr>
              <a:t>13.3%</a:t>
            </a:r>
          </a:p>
          <a:p>
            <a:r>
              <a:rPr lang="en-US" sz="1200" dirty="0">
                <a:solidFill>
                  <a:schemeClr val="accent2">
                    <a:lumMod val="75000"/>
                  </a:schemeClr>
                </a:solidFill>
              </a:rPr>
              <a:t>13.9%</a:t>
            </a:r>
          </a:p>
          <a:p>
            <a:r>
              <a:rPr lang="en-US" sz="1200" dirty="0">
                <a:solidFill>
                  <a:srgbClr val="FE9C94"/>
                </a:solidFill>
              </a:rPr>
              <a:t>18.5%</a:t>
            </a:r>
          </a:p>
          <a:p>
            <a:r>
              <a:rPr lang="en-US" sz="1200" dirty="0">
                <a:solidFill>
                  <a:srgbClr val="A683FE"/>
                </a:solidFill>
              </a:rPr>
              <a:t>10.6%</a:t>
            </a:r>
          </a:p>
          <a:p>
            <a:r>
              <a:rPr lang="en-US" sz="1200" dirty="0">
                <a:solidFill>
                  <a:srgbClr val="00A64E"/>
                </a:solidFill>
              </a:rPr>
              <a:t>10.4%</a:t>
            </a:r>
          </a:p>
          <a:p>
            <a:r>
              <a:rPr lang="en-US" sz="1200" dirty="0">
                <a:solidFill>
                  <a:srgbClr val="00652F"/>
                </a:solidFill>
              </a:rPr>
              <a:t>1.3%</a:t>
            </a:r>
          </a:p>
          <a:p>
            <a:r>
              <a:rPr lang="en-US" sz="1200" dirty="0">
                <a:solidFill>
                  <a:srgbClr val="00B0F0"/>
                </a:solidFill>
              </a:rPr>
              <a:t>0.6%</a:t>
            </a:r>
          </a:p>
          <a:p>
            <a:r>
              <a:rPr lang="en-US" sz="1200" dirty="0"/>
              <a:t>4.6%</a:t>
            </a:r>
          </a:p>
        </p:txBody>
      </p:sp>
      <p:pic>
        <p:nvPicPr>
          <p:cNvPr id="7" name="Picture 6" descr="A picture containing drawing&#10;&#10;Description automatically generated">
            <a:extLst>
              <a:ext uri="{FF2B5EF4-FFF2-40B4-BE49-F238E27FC236}">
                <a16:creationId xmlns:a16="http://schemas.microsoft.com/office/drawing/2014/main" id="{8C4AB510-1DBD-CA4E-8FAD-267C8D637CF3}"/>
              </a:ext>
            </a:extLst>
          </p:cNvPr>
          <p:cNvPicPr>
            <a:picLocks noChangeAspect="1"/>
          </p:cNvPicPr>
          <p:nvPr/>
        </p:nvPicPr>
        <p:blipFill>
          <a:blip r:embed="rId3"/>
          <a:stretch>
            <a:fillRect/>
          </a:stretch>
        </p:blipFill>
        <p:spPr>
          <a:xfrm>
            <a:off x="2489684" y="1229805"/>
            <a:ext cx="1658007" cy="1447752"/>
          </a:xfrm>
          <a:prstGeom prst="rect">
            <a:avLst/>
          </a:prstGeom>
        </p:spPr>
      </p:pic>
      <p:sp>
        <p:nvSpPr>
          <p:cNvPr id="8" name="Rectangle 7">
            <a:extLst>
              <a:ext uri="{FF2B5EF4-FFF2-40B4-BE49-F238E27FC236}">
                <a16:creationId xmlns:a16="http://schemas.microsoft.com/office/drawing/2014/main" id="{FC339581-3B4A-7147-9074-784136A446F0}"/>
              </a:ext>
            </a:extLst>
          </p:cNvPr>
          <p:cNvSpPr/>
          <p:nvPr/>
        </p:nvSpPr>
        <p:spPr>
          <a:xfrm>
            <a:off x="4809846" y="768140"/>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Number of people in the house</a:t>
            </a:r>
          </a:p>
        </p:txBody>
      </p:sp>
      <p:sp>
        <p:nvSpPr>
          <p:cNvPr id="9" name="TextBox 9">
            <a:extLst>
              <a:ext uri="{FF2B5EF4-FFF2-40B4-BE49-F238E27FC236}">
                <a16:creationId xmlns:a16="http://schemas.microsoft.com/office/drawing/2014/main" id="{34A8561C-EC64-D447-91A9-0437A4710526}"/>
              </a:ext>
            </a:extLst>
          </p:cNvPr>
          <p:cNvSpPr txBox="1"/>
          <p:nvPr/>
        </p:nvSpPr>
        <p:spPr>
          <a:xfrm>
            <a:off x="4809846" y="1229805"/>
            <a:ext cx="1161391" cy="215443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2060"/>
                </a:solidFill>
              </a:rPr>
              <a:t>One</a:t>
            </a:r>
          </a:p>
          <a:p>
            <a:r>
              <a:rPr lang="en-US" sz="1200" dirty="0">
                <a:solidFill>
                  <a:srgbClr val="C00000"/>
                </a:solidFill>
              </a:rPr>
              <a:t>Two</a:t>
            </a:r>
          </a:p>
          <a:p>
            <a:r>
              <a:rPr lang="en-US" sz="1200" dirty="0">
                <a:solidFill>
                  <a:srgbClr val="F7F0B0"/>
                </a:solidFill>
              </a:rPr>
              <a:t>Three</a:t>
            </a:r>
          </a:p>
          <a:p>
            <a:r>
              <a:rPr lang="en-US" sz="1200" dirty="0">
                <a:solidFill>
                  <a:schemeClr val="accent2">
                    <a:lumMod val="75000"/>
                  </a:schemeClr>
                </a:solidFill>
              </a:rPr>
              <a:t>Four</a:t>
            </a:r>
          </a:p>
          <a:p>
            <a:r>
              <a:rPr lang="en-US" sz="1200" dirty="0">
                <a:solidFill>
                  <a:srgbClr val="FE9C94"/>
                </a:solidFill>
              </a:rPr>
              <a:t>Five</a:t>
            </a:r>
          </a:p>
          <a:p>
            <a:r>
              <a:rPr lang="en-US" sz="1200" dirty="0">
                <a:solidFill>
                  <a:srgbClr val="A683FE"/>
                </a:solidFill>
              </a:rPr>
              <a:t>Six</a:t>
            </a:r>
          </a:p>
          <a:p>
            <a:r>
              <a:rPr lang="en-US" sz="1200" dirty="0">
                <a:solidFill>
                  <a:srgbClr val="00652F"/>
                </a:solidFill>
              </a:rPr>
              <a:t>Seven</a:t>
            </a:r>
          </a:p>
          <a:p>
            <a:r>
              <a:rPr lang="en-US" sz="1200" dirty="0">
                <a:solidFill>
                  <a:srgbClr val="92D050"/>
                </a:solidFill>
              </a:rPr>
              <a:t>Eight</a:t>
            </a:r>
          </a:p>
          <a:p>
            <a:r>
              <a:rPr lang="en-US" sz="1200" dirty="0">
                <a:solidFill>
                  <a:srgbClr val="00B0F0"/>
                </a:solidFill>
              </a:rPr>
              <a:t>Nine</a:t>
            </a:r>
            <a:r>
              <a:rPr lang="en-US" sz="1200" dirty="0"/>
              <a:t> </a:t>
            </a:r>
          </a:p>
          <a:p>
            <a:r>
              <a:rPr lang="en-US" sz="1200" dirty="0"/>
              <a:t>Twelve</a:t>
            </a:r>
          </a:p>
          <a:p>
            <a:endParaRPr lang="en-US" dirty="0"/>
          </a:p>
        </p:txBody>
      </p:sp>
      <p:sp>
        <p:nvSpPr>
          <p:cNvPr id="10" name="TextBox 10">
            <a:extLst>
              <a:ext uri="{FF2B5EF4-FFF2-40B4-BE49-F238E27FC236}">
                <a16:creationId xmlns:a16="http://schemas.microsoft.com/office/drawing/2014/main" id="{E7A3050E-8467-EE41-AE54-6EFA756C6FAD}"/>
              </a:ext>
            </a:extLst>
          </p:cNvPr>
          <p:cNvSpPr txBox="1"/>
          <p:nvPr/>
        </p:nvSpPr>
        <p:spPr>
          <a:xfrm>
            <a:off x="5887155" y="1229805"/>
            <a:ext cx="1061545" cy="215443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2060"/>
                </a:solidFill>
              </a:rPr>
              <a:t>20.8%</a:t>
            </a:r>
          </a:p>
          <a:p>
            <a:r>
              <a:rPr lang="en-US" sz="1200" dirty="0">
                <a:solidFill>
                  <a:srgbClr val="C00000"/>
                </a:solidFill>
              </a:rPr>
              <a:t>29.8%</a:t>
            </a:r>
          </a:p>
          <a:p>
            <a:r>
              <a:rPr lang="en-US" sz="1200" dirty="0">
                <a:solidFill>
                  <a:srgbClr val="F7F0B0"/>
                </a:solidFill>
              </a:rPr>
              <a:t>23.1%</a:t>
            </a:r>
          </a:p>
          <a:p>
            <a:r>
              <a:rPr lang="en-US" sz="1200" dirty="0">
                <a:solidFill>
                  <a:schemeClr val="accent2">
                    <a:lumMod val="75000"/>
                  </a:schemeClr>
                </a:solidFill>
              </a:rPr>
              <a:t>14.9%</a:t>
            </a:r>
          </a:p>
          <a:p>
            <a:r>
              <a:rPr lang="en-US" sz="1200" dirty="0">
                <a:solidFill>
                  <a:srgbClr val="FE9C94"/>
                </a:solidFill>
              </a:rPr>
              <a:t>7.3%</a:t>
            </a:r>
          </a:p>
          <a:p>
            <a:r>
              <a:rPr lang="en-US" sz="1200" dirty="0">
                <a:solidFill>
                  <a:srgbClr val="A683FE"/>
                </a:solidFill>
              </a:rPr>
              <a:t>2.6%</a:t>
            </a:r>
          </a:p>
          <a:p>
            <a:r>
              <a:rPr lang="en-US" sz="1200" dirty="0">
                <a:solidFill>
                  <a:srgbClr val="00652F"/>
                </a:solidFill>
              </a:rPr>
              <a:t>0.4%</a:t>
            </a:r>
          </a:p>
          <a:p>
            <a:r>
              <a:rPr lang="en-US" sz="1200" dirty="0">
                <a:solidFill>
                  <a:srgbClr val="92D050"/>
                </a:solidFill>
              </a:rPr>
              <a:t>0.7%</a:t>
            </a:r>
          </a:p>
          <a:p>
            <a:r>
              <a:rPr lang="en-US" sz="1200" dirty="0">
                <a:solidFill>
                  <a:srgbClr val="00B0F0"/>
                </a:solidFill>
              </a:rPr>
              <a:t>0.3%</a:t>
            </a:r>
          </a:p>
          <a:p>
            <a:r>
              <a:rPr lang="en-US" sz="1200" dirty="0"/>
              <a:t>0.1%</a:t>
            </a:r>
          </a:p>
          <a:p>
            <a:endParaRPr lang="en-US" dirty="0"/>
          </a:p>
        </p:txBody>
      </p:sp>
      <p:pic>
        <p:nvPicPr>
          <p:cNvPr id="11" name="Picture 10" descr="A picture containing drawing&#10;&#10;Description automatically generated">
            <a:extLst>
              <a:ext uri="{FF2B5EF4-FFF2-40B4-BE49-F238E27FC236}">
                <a16:creationId xmlns:a16="http://schemas.microsoft.com/office/drawing/2014/main" id="{211D23DA-4B03-994B-B733-CFCAFFB4A00F}"/>
              </a:ext>
            </a:extLst>
          </p:cNvPr>
          <p:cNvPicPr>
            <a:picLocks noChangeAspect="1"/>
          </p:cNvPicPr>
          <p:nvPr/>
        </p:nvPicPr>
        <p:blipFill>
          <a:blip r:embed="rId4"/>
          <a:stretch>
            <a:fillRect/>
          </a:stretch>
        </p:blipFill>
        <p:spPr>
          <a:xfrm>
            <a:off x="6967040" y="1184479"/>
            <a:ext cx="1501152" cy="1447752"/>
          </a:xfrm>
          <a:prstGeom prst="rect">
            <a:avLst/>
          </a:prstGeom>
        </p:spPr>
      </p:pic>
    </p:spTree>
    <p:extLst>
      <p:ext uri="{BB962C8B-B14F-4D97-AF65-F5344CB8AC3E}">
        <p14:creationId xmlns:p14="http://schemas.microsoft.com/office/powerpoint/2010/main" val="892700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14</a:t>
            </a:fld>
            <a:endParaRPr>
              <a:solidFill>
                <a:srgbClr val="FFFFFF"/>
              </a:solidFill>
            </a:endParaRPr>
          </a:p>
        </p:txBody>
      </p:sp>
      <p:sp>
        <p:nvSpPr>
          <p:cNvPr id="3" name="TextBox 2">
            <a:extLst>
              <a:ext uri="{FF2B5EF4-FFF2-40B4-BE49-F238E27FC236}">
                <a16:creationId xmlns:a16="http://schemas.microsoft.com/office/drawing/2014/main" id="{DA837392-AF71-464F-8509-C61038C7D337}"/>
              </a:ext>
            </a:extLst>
          </p:cNvPr>
          <p:cNvSpPr txBox="1"/>
          <p:nvPr/>
        </p:nvSpPr>
        <p:spPr>
          <a:xfrm>
            <a:off x="289427" y="191108"/>
            <a:ext cx="4309241"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t>Wellness Demographics</a:t>
            </a:r>
          </a:p>
        </p:txBody>
      </p:sp>
      <p:sp>
        <p:nvSpPr>
          <p:cNvPr id="4" name="Rectangle 3">
            <a:extLst>
              <a:ext uri="{FF2B5EF4-FFF2-40B4-BE49-F238E27FC236}">
                <a16:creationId xmlns:a16="http://schemas.microsoft.com/office/drawing/2014/main" id="{11B19E1E-F8EB-944C-82CC-5B65A39A8A2E}"/>
              </a:ext>
            </a:extLst>
          </p:cNvPr>
          <p:cNvSpPr/>
          <p:nvPr/>
        </p:nvSpPr>
        <p:spPr>
          <a:xfrm>
            <a:off x="436571" y="873491"/>
            <a:ext cx="5854264"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r>
              <a:rPr lang="en-US" dirty="0"/>
              <a:t>Wellness scoring</a:t>
            </a:r>
          </a:p>
        </p:txBody>
      </p:sp>
      <p:sp>
        <p:nvSpPr>
          <p:cNvPr id="5" name="TextBox 4">
            <a:extLst>
              <a:ext uri="{FF2B5EF4-FFF2-40B4-BE49-F238E27FC236}">
                <a16:creationId xmlns:a16="http://schemas.microsoft.com/office/drawing/2014/main" id="{13E96ED0-684C-B34E-870B-87F275F7C3A7}"/>
              </a:ext>
            </a:extLst>
          </p:cNvPr>
          <p:cNvSpPr txBox="1"/>
          <p:nvPr/>
        </p:nvSpPr>
        <p:spPr>
          <a:xfrm>
            <a:off x="436571" y="1512198"/>
            <a:ext cx="2233011" cy="156966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Aspiring to wellness</a:t>
            </a:r>
          </a:p>
          <a:p>
            <a:r>
              <a:rPr lang="en-US" dirty="0">
                <a:solidFill>
                  <a:srgbClr val="C00000"/>
                </a:solidFill>
              </a:rPr>
              <a:t>Compromised to wellness</a:t>
            </a:r>
          </a:p>
          <a:p>
            <a:r>
              <a:rPr lang="en-US" dirty="0">
                <a:solidFill>
                  <a:schemeClr val="accent2">
                    <a:lumMod val="60000"/>
                    <a:lumOff val="40000"/>
                  </a:schemeClr>
                </a:solidFill>
              </a:rPr>
              <a:t>Epitomizing Wellness</a:t>
            </a:r>
          </a:p>
          <a:p>
            <a:r>
              <a:rPr lang="en-US" dirty="0">
                <a:solidFill>
                  <a:schemeClr val="accent2">
                    <a:lumMod val="75000"/>
                  </a:schemeClr>
                </a:solidFill>
              </a:rPr>
              <a:t>Neglected Wellness </a:t>
            </a:r>
          </a:p>
          <a:p>
            <a:r>
              <a:rPr lang="en-US" dirty="0">
                <a:solidFill>
                  <a:srgbClr val="FE9C94"/>
                </a:solidFill>
              </a:rPr>
              <a:t>Sacrificing Wellness </a:t>
            </a:r>
          </a:p>
          <a:p>
            <a:r>
              <a:rPr lang="en-US" dirty="0">
                <a:solidFill>
                  <a:srgbClr val="A683FE"/>
                </a:solidFill>
              </a:rPr>
              <a:t>Scrambling for Wellness </a:t>
            </a:r>
          </a:p>
          <a:p>
            <a:endParaRPr lang="en-US" sz="1200" dirty="0"/>
          </a:p>
        </p:txBody>
      </p:sp>
      <p:sp>
        <p:nvSpPr>
          <p:cNvPr id="6" name="TextBox 5">
            <a:extLst>
              <a:ext uri="{FF2B5EF4-FFF2-40B4-BE49-F238E27FC236}">
                <a16:creationId xmlns:a16="http://schemas.microsoft.com/office/drawing/2014/main" id="{0C9EDAD7-31AC-7A42-AB3A-B2065E0DD523}"/>
              </a:ext>
            </a:extLst>
          </p:cNvPr>
          <p:cNvSpPr txBox="1"/>
          <p:nvPr/>
        </p:nvSpPr>
        <p:spPr>
          <a:xfrm>
            <a:off x="2974820" y="1512198"/>
            <a:ext cx="777766" cy="160043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24.5%</a:t>
            </a:r>
          </a:p>
          <a:p>
            <a:r>
              <a:rPr lang="en-US" dirty="0">
                <a:solidFill>
                  <a:srgbClr val="C00000"/>
                </a:solidFill>
              </a:rPr>
              <a:t>1.8%</a:t>
            </a:r>
          </a:p>
          <a:p>
            <a:r>
              <a:rPr lang="en-US" dirty="0">
                <a:solidFill>
                  <a:schemeClr val="accent2">
                    <a:lumMod val="60000"/>
                    <a:lumOff val="40000"/>
                  </a:schemeClr>
                </a:solidFill>
              </a:rPr>
              <a:t>6.4%</a:t>
            </a:r>
          </a:p>
          <a:p>
            <a:r>
              <a:rPr lang="en-US" dirty="0">
                <a:solidFill>
                  <a:schemeClr val="accent2">
                    <a:lumMod val="75000"/>
                  </a:schemeClr>
                </a:solidFill>
              </a:rPr>
              <a:t>11.3%</a:t>
            </a:r>
          </a:p>
          <a:p>
            <a:r>
              <a:rPr lang="en-US" dirty="0">
                <a:solidFill>
                  <a:srgbClr val="FE9C94"/>
                </a:solidFill>
              </a:rPr>
              <a:t>39.2%</a:t>
            </a:r>
          </a:p>
          <a:p>
            <a:r>
              <a:rPr lang="en-US" dirty="0">
                <a:solidFill>
                  <a:srgbClr val="A683FE"/>
                </a:solidFill>
              </a:rPr>
              <a:t>16.8%</a:t>
            </a:r>
          </a:p>
          <a:p>
            <a:endParaRPr lang="en-US" dirty="0"/>
          </a:p>
        </p:txBody>
      </p:sp>
      <p:pic>
        <p:nvPicPr>
          <p:cNvPr id="7" name="Picture 6" descr="A picture containing drawing&#10;&#10;Description automatically generated">
            <a:extLst>
              <a:ext uri="{FF2B5EF4-FFF2-40B4-BE49-F238E27FC236}">
                <a16:creationId xmlns:a16="http://schemas.microsoft.com/office/drawing/2014/main" id="{945DD2C8-B947-E44A-B1C1-10EEB5ECFB79}"/>
              </a:ext>
            </a:extLst>
          </p:cNvPr>
          <p:cNvPicPr>
            <a:picLocks noChangeAspect="1"/>
          </p:cNvPicPr>
          <p:nvPr/>
        </p:nvPicPr>
        <p:blipFill>
          <a:blip r:embed="rId3"/>
          <a:stretch>
            <a:fillRect/>
          </a:stretch>
        </p:blipFill>
        <p:spPr>
          <a:xfrm>
            <a:off x="4310934" y="1512198"/>
            <a:ext cx="1979901" cy="1901952"/>
          </a:xfrm>
          <a:prstGeom prst="rect">
            <a:avLst/>
          </a:prstGeom>
        </p:spPr>
      </p:pic>
    </p:spTree>
    <p:extLst>
      <p:ext uri="{BB962C8B-B14F-4D97-AF65-F5344CB8AC3E}">
        <p14:creationId xmlns:p14="http://schemas.microsoft.com/office/powerpoint/2010/main" val="275092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pic>
        <p:nvPicPr>
          <p:cNvPr id="3" name="Picture 2">
            <a:extLst>
              <a:ext uri="{FF2B5EF4-FFF2-40B4-BE49-F238E27FC236}">
                <a16:creationId xmlns:a16="http://schemas.microsoft.com/office/drawing/2014/main" id="{9B758CB6-C1DE-FF43-A973-12DF4E97333A}"/>
              </a:ext>
            </a:extLst>
          </p:cNvPr>
          <p:cNvPicPr>
            <a:picLocks noChangeAspect="1"/>
          </p:cNvPicPr>
          <p:nvPr/>
        </p:nvPicPr>
        <p:blipFill>
          <a:blip r:embed="rId3"/>
          <a:stretch>
            <a:fillRect/>
          </a:stretch>
        </p:blipFill>
        <p:spPr>
          <a:xfrm>
            <a:off x="1885454" y="2342298"/>
            <a:ext cx="4347561" cy="427759"/>
          </a:xfrm>
          <a:prstGeom prst="rect">
            <a:avLst/>
          </a:prstGeom>
        </p:spPr>
      </p:pic>
      <p:sp>
        <p:nvSpPr>
          <p:cNvPr id="4" name="TextBox 4">
            <a:extLst>
              <a:ext uri="{FF2B5EF4-FFF2-40B4-BE49-F238E27FC236}">
                <a16:creationId xmlns:a16="http://schemas.microsoft.com/office/drawing/2014/main" id="{D29BC8BB-DEC9-0840-A0BD-F8666D1E43F3}"/>
              </a:ext>
            </a:extLst>
          </p:cNvPr>
          <p:cNvSpPr txBox="1"/>
          <p:nvPr/>
        </p:nvSpPr>
        <p:spPr>
          <a:xfrm>
            <a:off x="437847" y="2967777"/>
            <a:ext cx="748284"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Sugar</a:t>
            </a:r>
          </a:p>
          <a:p>
            <a:endParaRPr lang="en-US" sz="1200" dirty="0"/>
          </a:p>
          <a:p>
            <a:endParaRPr lang="en-US" sz="1200" dirty="0"/>
          </a:p>
        </p:txBody>
      </p:sp>
      <p:pic>
        <p:nvPicPr>
          <p:cNvPr id="5" name="Picture 4">
            <a:extLst>
              <a:ext uri="{FF2B5EF4-FFF2-40B4-BE49-F238E27FC236}">
                <a16:creationId xmlns:a16="http://schemas.microsoft.com/office/drawing/2014/main" id="{FB5072A3-7A87-284B-B1F5-22B80CB4E0DC}"/>
              </a:ext>
            </a:extLst>
          </p:cNvPr>
          <p:cNvPicPr>
            <a:picLocks noChangeAspect="1"/>
          </p:cNvPicPr>
          <p:nvPr/>
        </p:nvPicPr>
        <p:blipFill>
          <a:blip r:embed="rId4"/>
          <a:stretch>
            <a:fillRect/>
          </a:stretch>
        </p:blipFill>
        <p:spPr>
          <a:xfrm>
            <a:off x="1893653" y="2967777"/>
            <a:ext cx="4394708" cy="208947"/>
          </a:xfrm>
          <a:prstGeom prst="rect">
            <a:avLst/>
          </a:prstGeom>
        </p:spPr>
      </p:pic>
      <p:pic>
        <p:nvPicPr>
          <p:cNvPr id="6" name="Picture 5">
            <a:extLst>
              <a:ext uri="{FF2B5EF4-FFF2-40B4-BE49-F238E27FC236}">
                <a16:creationId xmlns:a16="http://schemas.microsoft.com/office/drawing/2014/main" id="{BD6A33E0-11B8-F74F-A5AD-C052A029EDB9}"/>
              </a:ext>
            </a:extLst>
          </p:cNvPr>
          <p:cNvPicPr>
            <a:picLocks noChangeAspect="1"/>
          </p:cNvPicPr>
          <p:nvPr/>
        </p:nvPicPr>
        <p:blipFill>
          <a:blip r:embed="rId5"/>
          <a:stretch>
            <a:fillRect/>
          </a:stretch>
        </p:blipFill>
        <p:spPr>
          <a:xfrm>
            <a:off x="1884430" y="1011813"/>
            <a:ext cx="4349610" cy="265176"/>
          </a:xfrm>
          <a:prstGeom prst="rect">
            <a:avLst/>
          </a:prstGeom>
        </p:spPr>
      </p:pic>
      <p:sp>
        <p:nvSpPr>
          <p:cNvPr id="7" name="TextBox 13">
            <a:extLst>
              <a:ext uri="{FF2B5EF4-FFF2-40B4-BE49-F238E27FC236}">
                <a16:creationId xmlns:a16="http://schemas.microsoft.com/office/drawing/2014/main" id="{3E9E9E43-E17D-C641-BE5D-90C981CF0458}"/>
              </a:ext>
            </a:extLst>
          </p:cNvPr>
          <p:cNvSpPr txBox="1"/>
          <p:nvPr/>
        </p:nvSpPr>
        <p:spPr>
          <a:xfrm>
            <a:off x="444729" y="978711"/>
            <a:ext cx="861848"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Cereal</a:t>
            </a:r>
          </a:p>
        </p:txBody>
      </p:sp>
      <p:pic>
        <p:nvPicPr>
          <p:cNvPr id="8" name="Picture 7">
            <a:extLst>
              <a:ext uri="{FF2B5EF4-FFF2-40B4-BE49-F238E27FC236}">
                <a16:creationId xmlns:a16="http://schemas.microsoft.com/office/drawing/2014/main" id="{F574AD6D-AB12-E348-9F3B-99C85BE855F3}"/>
              </a:ext>
            </a:extLst>
          </p:cNvPr>
          <p:cNvPicPr>
            <a:picLocks noChangeAspect="1"/>
          </p:cNvPicPr>
          <p:nvPr/>
        </p:nvPicPr>
        <p:blipFill>
          <a:blip r:embed="rId6"/>
          <a:stretch>
            <a:fillRect/>
          </a:stretch>
        </p:blipFill>
        <p:spPr>
          <a:xfrm>
            <a:off x="1882380" y="1225888"/>
            <a:ext cx="4347560" cy="265051"/>
          </a:xfrm>
          <a:prstGeom prst="rect">
            <a:avLst/>
          </a:prstGeom>
        </p:spPr>
      </p:pic>
      <p:sp>
        <p:nvSpPr>
          <p:cNvPr id="9" name="TextBox 16">
            <a:extLst>
              <a:ext uri="{FF2B5EF4-FFF2-40B4-BE49-F238E27FC236}">
                <a16:creationId xmlns:a16="http://schemas.microsoft.com/office/drawing/2014/main" id="{986B3BA7-3176-0B4E-B1AE-0F9C8E61D72E}"/>
              </a:ext>
            </a:extLst>
          </p:cNvPr>
          <p:cNvSpPr txBox="1"/>
          <p:nvPr/>
        </p:nvSpPr>
        <p:spPr>
          <a:xfrm>
            <a:off x="424131" y="1213940"/>
            <a:ext cx="1219200"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Ground Coffee</a:t>
            </a:r>
          </a:p>
        </p:txBody>
      </p:sp>
      <p:pic>
        <p:nvPicPr>
          <p:cNvPr id="10" name="Picture 9">
            <a:extLst>
              <a:ext uri="{FF2B5EF4-FFF2-40B4-BE49-F238E27FC236}">
                <a16:creationId xmlns:a16="http://schemas.microsoft.com/office/drawing/2014/main" id="{6C325C74-4444-914A-8370-9BE4FA6F6A2D}"/>
              </a:ext>
            </a:extLst>
          </p:cNvPr>
          <p:cNvPicPr>
            <a:picLocks noChangeAspect="1"/>
          </p:cNvPicPr>
          <p:nvPr/>
        </p:nvPicPr>
        <p:blipFill>
          <a:blip r:embed="rId7"/>
          <a:stretch>
            <a:fillRect/>
          </a:stretch>
        </p:blipFill>
        <p:spPr>
          <a:xfrm>
            <a:off x="1870080" y="1456378"/>
            <a:ext cx="4355760" cy="255128"/>
          </a:xfrm>
          <a:prstGeom prst="rect">
            <a:avLst/>
          </a:prstGeom>
        </p:spPr>
      </p:pic>
      <p:sp>
        <p:nvSpPr>
          <p:cNvPr id="11" name="TextBox 19">
            <a:extLst>
              <a:ext uri="{FF2B5EF4-FFF2-40B4-BE49-F238E27FC236}">
                <a16:creationId xmlns:a16="http://schemas.microsoft.com/office/drawing/2014/main" id="{54C7BA0C-178F-4441-A4F4-545CCA787548}"/>
              </a:ext>
            </a:extLst>
          </p:cNvPr>
          <p:cNvSpPr txBox="1"/>
          <p:nvPr/>
        </p:nvSpPr>
        <p:spPr>
          <a:xfrm>
            <a:off x="428231" y="1458668"/>
            <a:ext cx="1219199"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Bottle water</a:t>
            </a:r>
          </a:p>
        </p:txBody>
      </p:sp>
      <p:pic>
        <p:nvPicPr>
          <p:cNvPr id="12" name="Picture 11">
            <a:extLst>
              <a:ext uri="{FF2B5EF4-FFF2-40B4-BE49-F238E27FC236}">
                <a16:creationId xmlns:a16="http://schemas.microsoft.com/office/drawing/2014/main" id="{8093E53F-2D69-0544-A259-2C0DD4368C82}"/>
              </a:ext>
            </a:extLst>
          </p:cNvPr>
          <p:cNvPicPr>
            <a:picLocks noChangeAspect="1"/>
          </p:cNvPicPr>
          <p:nvPr/>
        </p:nvPicPr>
        <p:blipFill>
          <a:blip r:embed="rId8"/>
          <a:stretch>
            <a:fillRect/>
          </a:stretch>
        </p:blipFill>
        <p:spPr>
          <a:xfrm>
            <a:off x="1870080" y="1683200"/>
            <a:ext cx="4355760" cy="238584"/>
          </a:xfrm>
          <a:prstGeom prst="rect">
            <a:avLst/>
          </a:prstGeom>
        </p:spPr>
      </p:pic>
      <p:sp>
        <p:nvSpPr>
          <p:cNvPr id="13" name="TextBox 22">
            <a:extLst>
              <a:ext uri="{FF2B5EF4-FFF2-40B4-BE49-F238E27FC236}">
                <a16:creationId xmlns:a16="http://schemas.microsoft.com/office/drawing/2014/main" id="{23A5AEC9-EFA8-CE42-9E72-BCF9EA479D03}"/>
              </a:ext>
            </a:extLst>
          </p:cNvPr>
          <p:cNvSpPr txBox="1"/>
          <p:nvPr/>
        </p:nvSpPr>
        <p:spPr>
          <a:xfrm>
            <a:off x="424131" y="1663992"/>
            <a:ext cx="101950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Milk</a:t>
            </a:r>
          </a:p>
        </p:txBody>
      </p:sp>
      <p:pic>
        <p:nvPicPr>
          <p:cNvPr id="14" name="Picture 13">
            <a:extLst>
              <a:ext uri="{FF2B5EF4-FFF2-40B4-BE49-F238E27FC236}">
                <a16:creationId xmlns:a16="http://schemas.microsoft.com/office/drawing/2014/main" id="{9AA7B643-E781-A74C-8A36-65EA7CB2EC8D}"/>
              </a:ext>
            </a:extLst>
          </p:cNvPr>
          <p:cNvPicPr>
            <a:picLocks noChangeAspect="1"/>
          </p:cNvPicPr>
          <p:nvPr/>
        </p:nvPicPr>
        <p:blipFill>
          <a:blip r:embed="rId9"/>
          <a:stretch>
            <a:fillRect/>
          </a:stretch>
        </p:blipFill>
        <p:spPr>
          <a:xfrm>
            <a:off x="1861880" y="1927205"/>
            <a:ext cx="4363960" cy="208388"/>
          </a:xfrm>
          <a:prstGeom prst="rect">
            <a:avLst/>
          </a:prstGeom>
        </p:spPr>
      </p:pic>
      <p:sp>
        <p:nvSpPr>
          <p:cNvPr id="15" name="TextBox 25">
            <a:extLst>
              <a:ext uri="{FF2B5EF4-FFF2-40B4-BE49-F238E27FC236}">
                <a16:creationId xmlns:a16="http://schemas.microsoft.com/office/drawing/2014/main" id="{02B63B32-B667-5C40-9037-4232F572BF1A}"/>
              </a:ext>
            </a:extLst>
          </p:cNvPr>
          <p:cNvSpPr txBox="1"/>
          <p:nvPr/>
        </p:nvSpPr>
        <p:spPr>
          <a:xfrm>
            <a:off x="424131" y="1900483"/>
            <a:ext cx="1589255"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Fresh vegetables</a:t>
            </a:r>
          </a:p>
        </p:txBody>
      </p:sp>
      <p:pic>
        <p:nvPicPr>
          <p:cNvPr id="16" name="Picture 15">
            <a:extLst>
              <a:ext uri="{FF2B5EF4-FFF2-40B4-BE49-F238E27FC236}">
                <a16:creationId xmlns:a16="http://schemas.microsoft.com/office/drawing/2014/main" id="{8211AF40-4D23-1640-8EFF-A2EED79DE33D}"/>
              </a:ext>
            </a:extLst>
          </p:cNvPr>
          <p:cNvPicPr>
            <a:picLocks noChangeAspect="1"/>
          </p:cNvPicPr>
          <p:nvPr/>
        </p:nvPicPr>
        <p:blipFill>
          <a:blip r:embed="rId10"/>
          <a:stretch>
            <a:fillRect/>
          </a:stretch>
        </p:blipFill>
        <p:spPr>
          <a:xfrm>
            <a:off x="1870080" y="2109173"/>
            <a:ext cx="4363960" cy="233125"/>
          </a:xfrm>
          <a:prstGeom prst="rect">
            <a:avLst/>
          </a:prstGeom>
        </p:spPr>
      </p:pic>
      <p:sp>
        <p:nvSpPr>
          <p:cNvPr id="17" name="TextBox 28">
            <a:extLst>
              <a:ext uri="{FF2B5EF4-FFF2-40B4-BE49-F238E27FC236}">
                <a16:creationId xmlns:a16="http://schemas.microsoft.com/office/drawing/2014/main" id="{66AC08FB-77C3-6349-BB43-E831CE5C6C1B}"/>
              </a:ext>
            </a:extLst>
          </p:cNvPr>
          <p:cNvSpPr txBox="1"/>
          <p:nvPr/>
        </p:nvSpPr>
        <p:spPr>
          <a:xfrm>
            <a:off x="424131" y="2089460"/>
            <a:ext cx="1107947"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Fresh Fruit</a:t>
            </a:r>
          </a:p>
        </p:txBody>
      </p:sp>
      <p:sp>
        <p:nvSpPr>
          <p:cNvPr id="18" name="TextBox 29">
            <a:extLst>
              <a:ext uri="{FF2B5EF4-FFF2-40B4-BE49-F238E27FC236}">
                <a16:creationId xmlns:a16="http://schemas.microsoft.com/office/drawing/2014/main" id="{49AE12ED-28A0-EA42-B1F3-E917B14F7E64}"/>
              </a:ext>
            </a:extLst>
          </p:cNvPr>
          <p:cNvSpPr txBox="1"/>
          <p:nvPr/>
        </p:nvSpPr>
        <p:spPr>
          <a:xfrm>
            <a:off x="432151" y="2278437"/>
            <a:ext cx="1261241"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Multivitamins</a:t>
            </a:r>
          </a:p>
        </p:txBody>
      </p:sp>
      <p:sp>
        <p:nvSpPr>
          <p:cNvPr id="19" name="TextBox 30">
            <a:extLst>
              <a:ext uri="{FF2B5EF4-FFF2-40B4-BE49-F238E27FC236}">
                <a16:creationId xmlns:a16="http://schemas.microsoft.com/office/drawing/2014/main" id="{07E20A5A-1B8C-BD43-8620-2A9C554620B6}"/>
              </a:ext>
            </a:extLst>
          </p:cNvPr>
          <p:cNvSpPr txBox="1"/>
          <p:nvPr/>
        </p:nvSpPr>
        <p:spPr>
          <a:xfrm>
            <a:off x="444729" y="2514928"/>
            <a:ext cx="1337007" cy="49244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Letter Vitamins</a:t>
            </a:r>
          </a:p>
          <a:p>
            <a:endParaRPr lang="en-US" dirty="0"/>
          </a:p>
        </p:txBody>
      </p:sp>
      <p:sp>
        <p:nvSpPr>
          <p:cNvPr id="20" name="TextBox 31">
            <a:extLst>
              <a:ext uri="{FF2B5EF4-FFF2-40B4-BE49-F238E27FC236}">
                <a16:creationId xmlns:a16="http://schemas.microsoft.com/office/drawing/2014/main" id="{A0C3FBE3-4E71-2141-8E51-E4AE594297FD}"/>
              </a:ext>
            </a:extLst>
          </p:cNvPr>
          <p:cNvSpPr txBox="1"/>
          <p:nvPr/>
        </p:nvSpPr>
        <p:spPr>
          <a:xfrm>
            <a:off x="421156" y="2712679"/>
            <a:ext cx="144892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Packaged cheese</a:t>
            </a:r>
          </a:p>
        </p:txBody>
      </p:sp>
      <p:pic>
        <p:nvPicPr>
          <p:cNvPr id="21" name="Picture 20">
            <a:extLst>
              <a:ext uri="{FF2B5EF4-FFF2-40B4-BE49-F238E27FC236}">
                <a16:creationId xmlns:a16="http://schemas.microsoft.com/office/drawing/2014/main" id="{AAF620F8-4EBF-8C40-8603-ECACFBAC09D4}"/>
              </a:ext>
            </a:extLst>
          </p:cNvPr>
          <p:cNvPicPr>
            <a:picLocks noChangeAspect="1"/>
          </p:cNvPicPr>
          <p:nvPr/>
        </p:nvPicPr>
        <p:blipFill>
          <a:blip r:embed="rId11"/>
          <a:stretch>
            <a:fillRect/>
          </a:stretch>
        </p:blipFill>
        <p:spPr>
          <a:xfrm>
            <a:off x="1893653" y="2753827"/>
            <a:ext cx="4371135" cy="233125"/>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6DB7D1A3-5F67-5E4B-87BD-034452CDFA7C}"/>
              </a:ext>
            </a:extLst>
          </p:cNvPr>
          <p:cNvPicPr>
            <a:picLocks noChangeAspect="1"/>
          </p:cNvPicPr>
          <p:nvPr/>
        </p:nvPicPr>
        <p:blipFill>
          <a:blip r:embed="rId12"/>
          <a:stretch>
            <a:fillRect/>
          </a:stretch>
        </p:blipFill>
        <p:spPr>
          <a:xfrm>
            <a:off x="6626727" y="1006579"/>
            <a:ext cx="968821" cy="705764"/>
          </a:xfrm>
          <a:prstGeom prst="rect">
            <a:avLst/>
          </a:prstGeom>
        </p:spPr>
      </p:pic>
      <p:sp>
        <p:nvSpPr>
          <p:cNvPr id="23" name="TextBox 37">
            <a:extLst>
              <a:ext uri="{FF2B5EF4-FFF2-40B4-BE49-F238E27FC236}">
                <a16:creationId xmlns:a16="http://schemas.microsoft.com/office/drawing/2014/main" id="{626938FC-4A8E-2D42-935E-66DE81B4CAD4}"/>
              </a:ext>
            </a:extLst>
          </p:cNvPr>
          <p:cNvSpPr txBox="1"/>
          <p:nvPr/>
        </p:nvSpPr>
        <p:spPr>
          <a:xfrm>
            <a:off x="437847" y="435529"/>
            <a:ext cx="4053055"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1" i="1" dirty="0"/>
              <a:t>Items that people consume a lot</a:t>
            </a:r>
          </a:p>
        </p:txBody>
      </p:sp>
      <p:sp>
        <p:nvSpPr>
          <p:cNvPr id="24" name="Rectangle 23">
            <a:extLst>
              <a:ext uri="{FF2B5EF4-FFF2-40B4-BE49-F238E27FC236}">
                <a16:creationId xmlns:a16="http://schemas.microsoft.com/office/drawing/2014/main" id="{CA91777C-9E31-0741-A0AB-CF3FB772E9A7}"/>
              </a:ext>
            </a:extLst>
          </p:cNvPr>
          <p:cNvSpPr/>
          <p:nvPr/>
        </p:nvSpPr>
        <p:spPr>
          <a:xfrm>
            <a:off x="6644085" y="1940991"/>
            <a:ext cx="2215492" cy="12357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dirty="0">
                <a:solidFill>
                  <a:schemeClr val="tx1"/>
                </a:solidFill>
              </a:rPr>
              <a:t>Most of the items that people consume a lot are healthy except for </a:t>
            </a:r>
            <a:r>
              <a:rPr lang="en-US" b="1" dirty="0">
                <a:solidFill>
                  <a:schemeClr val="tx1"/>
                </a:solidFill>
              </a:rPr>
              <a:t>Sugar</a:t>
            </a:r>
            <a:r>
              <a:rPr lang="en-US" dirty="0">
                <a:solidFill>
                  <a:schemeClr val="tx1"/>
                </a:solidFill>
              </a:rPr>
              <a:t> and </a:t>
            </a:r>
            <a:r>
              <a:rPr lang="en-US" b="1" dirty="0">
                <a:solidFill>
                  <a:schemeClr val="tx1"/>
                </a:solidFill>
              </a:rPr>
              <a:t>Packaged</a:t>
            </a:r>
            <a:r>
              <a:rPr lang="en-US" dirty="0">
                <a:solidFill>
                  <a:schemeClr val="tx1"/>
                </a:solidFill>
              </a:rPr>
              <a:t> </a:t>
            </a:r>
            <a:r>
              <a:rPr lang="en-US" b="1" dirty="0">
                <a:solidFill>
                  <a:schemeClr val="tx1"/>
                </a:solidFill>
              </a:rPr>
              <a:t>cheese</a:t>
            </a:r>
          </a:p>
          <a:p>
            <a:pPr algn="ctr"/>
            <a:endParaRPr lang="en-US" dirty="0">
              <a:solidFill>
                <a:schemeClr val="tx1"/>
              </a:solidFill>
            </a:endParaRPr>
          </a:p>
        </p:txBody>
      </p:sp>
    </p:spTree>
    <p:extLst>
      <p:ext uri="{BB962C8B-B14F-4D97-AF65-F5344CB8AC3E}">
        <p14:creationId xmlns:p14="http://schemas.microsoft.com/office/powerpoint/2010/main" val="616605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16</a:t>
            </a:fld>
            <a:endParaRPr>
              <a:solidFill>
                <a:srgbClr val="FFFFFF"/>
              </a:solidFill>
            </a:endParaRPr>
          </a:p>
        </p:txBody>
      </p:sp>
      <p:sp>
        <p:nvSpPr>
          <p:cNvPr id="3" name="TextBox 2">
            <a:extLst>
              <a:ext uri="{FF2B5EF4-FFF2-40B4-BE49-F238E27FC236}">
                <a16:creationId xmlns:a16="http://schemas.microsoft.com/office/drawing/2014/main" id="{88132A9C-2923-3242-939C-5735C08A7FD9}"/>
              </a:ext>
            </a:extLst>
          </p:cNvPr>
          <p:cNvSpPr txBox="1"/>
          <p:nvPr/>
        </p:nvSpPr>
        <p:spPr>
          <a:xfrm>
            <a:off x="1082518" y="250228"/>
            <a:ext cx="6947338"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t>Frequency of item consumption continued</a:t>
            </a:r>
          </a:p>
        </p:txBody>
      </p:sp>
      <p:sp>
        <p:nvSpPr>
          <p:cNvPr id="4" name="TextBox 3">
            <a:extLst>
              <a:ext uri="{FF2B5EF4-FFF2-40B4-BE49-F238E27FC236}">
                <a16:creationId xmlns:a16="http://schemas.microsoft.com/office/drawing/2014/main" id="{5D648AEE-3A68-FB4E-B160-2120C74C5B02}"/>
              </a:ext>
            </a:extLst>
          </p:cNvPr>
          <p:cNvSpPr txBox="1"/>
          <p:nvPr/>
        </p:nvSpPr>
        <p:spPr>
          <a:xfrm>
            <a:off x="315262" y="922890"/>
            <a:ext cx="344739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1" i="1" dirty="0"/>
              <a:t>Items that people hardly consume</a:t>
            </a:r>
          </a:p>
          <a:p>
            <a:endParaRPr lang="en-US" dirty="0"/>
          </a:p>
        </p:txBody>
      </p:sp>
      <p:pic>
        <p:nvPicPr>
          <p:cNvPr id="5" name="Picture 4">
            <a:extLst>
              <a:ext uri="{FF2B5EF4-FFF2-40B4-BE49-F238E27FC236}">
                <a16:creationId xmlns:a16="http://schemas.microsoft.com/office/drawing/2014/main" id="{1E514BAE-4607-4247-8B38-381DC1AC3CC3}"/>
              </a:ext>
            </a:extLst>
          </p:cNvPr>
          <p:cNvPicPr>
            <a:picLocks noChangeAspect="1"/>
          </p:cNvPicPr>
          <p:nvPr/>
        </p:nvPicPr>
        <p:blipFill>
          <a:blip r:embed="rId3"/>
          <a:stretch>
            <a:fillRect/>
          </a:stretch>
        </p:blipFill>
        <p:spPr>
          <a:xfrm>
            <a:off x="1933846" y="3284611"/>
            <a:ext cx="4584919" cy="197109"/>
          </a:xfrm>
          <a:prstGeom prst="rect">
            <a:avLst/>
          </a:prstGeom>
        </p:spPr>
      </p:pic>
      <p:sp>
        <p:nvSpPr>
          <p:cNvPr id="6" name="TextBox 6">
            <a:extLst>
              <a:ext uri="{FF2B5EF4-FFF2-40B4-BE49-F238E27FC236}">
                <a16:creationId xmlns:a16="http://schemas.microsoft.com/office/drawing/2014/main" id="{38D59AB8-72C7-BF42-9E35-AE035A8A8F71}"/>
              </a:ext>
            </a:extLst>
          </p:cNvPr>
          <p:cNvSpPr txBox="1"/>
          <p:nvPr/>
        </p:nvSpPr>
        <p:spPr>
          <a:xfrm>
            <a:off x="525471" y="3244665"/>
            <a:ext cx="798786"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Gin</a:t>
            </a:r>
          </a:p>
        </p:txBody>
      </p:sp>
      <p:pic>
        <p:nvPicPr>
          <p:cNvPr id="7" name="Picture 6">
            <a:extLst>
              <a:ext uri="{FF2B5EF4-FFF2-40B4-BE49-F238E27FC236}">
                <a16:creationId xmlns:a16="http://schemas.microsoft.com/office/drawing/2014/main" id="{1F5AEF65-8B46-7341-8E99-4AFEA88F1A77}"/>
              </a:ext>
            </a:extLst>
          </p:cNvPr>
          <p:cNvPicPr>
            <a:picLocks noChangeAspect="1"/>
          </p:cNvPicPr>
          <p:nvPr/>
        </p:nvPicPr>
        <p:blipFill>
          <a:blip r:embed="rId4"/>
          <a:stretch>
            <a:fillRect/>
          </a:stretch>
        </p:blipFill>
        <p:spPr>
          <a:xfrm>
            <a:off x="1933847" y="1664903"/>
            <a:ext cx="4584919" cy="197109"/>
          </a:xfrm>
          <a:prstGeom prst="rect">
            <a:avLst/>
          </a:prstGeom>
        </p:spPr>
      </p:pic>
      <p:sp>
        <p:nvSpPr>
          <p:cNvPr id="8" name="TextBox 9">
            <a:extLst>
              <a:ext uri="{FF2B5EF4-FFF2-40B4-BE49-F238E27FC236}">
                <a16:creationId xmlns:a16="http://schemas.microsoft.com/office/drawing/2014/main" id="{AC68E883-5714-E140-A11C-575E086169FB}"/>
              </a:ext>
            </a:extLst>
          </p:cNvPr>
          <p:cNvSpPr txBox="1"/>
          <p:nvPr/>
        </p:nvSpPr>
        <p:spPr>
          <a:xfrm>
            <a:off x="546484" y="1582257"/>
            <a:ext cx="798785"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Scotch</a:t>
            </a:r>
          </a:p>
        </p:txBody>
      </p:sp>
      <p:pic>
        <p:nvPicPr>
          <p:cNvPr id="9" name="Picture 8">
            <a:extLst>
              <a:ext uri="{FF2B5EF4-FFF2-40B4-BE49-F238E27FC236}">
                <a16:creationId xmlns:a16="http://schemas.microsoft.com/office/drawing/2014/main" id="{140B48CE-73D6-9E4F-8AF6-67EAE753E16B}"/>
              </a:ext>
            </a:extLst>
          </p:cNvPr>
          <p:cNvPicPr>
            <a:picLocks noChangeAspect="1"/>
          </p:cNvPicPr>
          <p:nvPr/>
        </p:nvPicPr>
        <p:blipFill>
          <a:blip r:embed="rId5"/>
          <a:stretch>
            <a:fillRect/>
          </a:stretch>
        </p:blipFill>
        <p:spPr>
          <a:xfrm>
            <a:off x="1933848" y="1843944"/>
            <a:ext cx="4584919" cy="197109"/>
          </a:xfrm>
          <a:prstGeom prst="rect">
            <a:avLst/>
          </a:prstGeom>
        </p:spPr>
      </p:pic>
      <p:sp>
        <p:nvSpPr>
          <p:cNvPr id="10" name="TextBox 12">
            <a:extLst>
              <a:ext uri="{FF2B5EF4-FFF2-40B4-BE49-F238E27FC236}">
                <a16:creationId xmlns:a16="http://schemas.microsoft.com/office/drawing/2014/main" id="{FBB75096-FE34-6842-8000-53AA56946E2E}"/>
              </a:ext>
            </a:extLst>
          </p:cNvPr>
          <p:cNvSpPr txBox="1"/>
          <p:nvPr/>
        </p:nvSpPr>
        <p:spPr>
          <a:xfrm>
            <a:off x="556996" y="1776379"/>
            <a:ext cx="1051035"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Echinacea</a:t>
            </a:r>
          </a:p>
        </p:txBody>
      </p:sp>
      <p:pic>
        <p:nvPicPr>
          <p:cNvPr id="11" name="Picture 10">
            <a:extLst>
              <a:ext uri="{FF2B5EF4-FFF2-40B4-BE49-F238E27FC236}">
                <a16:creationId xmlns:a16="http://schemas.microsoft.com/office/drawing/2014/main" id="{5664F06F-2B04-3C4C-8BB9-26E1F946E099}"/>
              </a:ext>
            </a:extLst>
          </p:cNvPr>
          <p:cNvPicPr>
            <a:picLocks noChangeAspect="1"/>
          </p:cNvPicPr>
          <p:nvPr/>
        </p:nvPicPr>
        <p:blipFill>
          <a:blip r:embed="rId6"/>
          <a:stretch>
            <a:fillRect/>
          </a:stretch>
        </p:blipFill>
        <p:spPr>
          <a:xfrm>
            <a:off x="1933849" y="2037879"/>
            <a:ext cx="4584919" cy="214535"/>
          </a:xfrm>
          <a:prstGeom prst="rect">
            <a:avLst/>
          </a:prstGeom>
        </p:spPr>
      </p:pic>
      <p:sp>
        <p:nvSpPr>
          <p:cNvPr id="12" name="TextBox 15">
            <a:extLst>
              <a:ext uri="{FF2B5EF4-FFF2-40B4-BE49-F238E27FC236}">
                <a16:creationId xmlns:a16="http://schemas.microsoft.com/office/drawing/2014/main" id="{F5A83A88-60C1-3848-8E8B-BFB3E4BDE4DC}"/>
              </a:ext>
            </a:extLst>
          </p:cNvPr>
          <p:cNvSpPr txBox="1"/>
          <p:nvPr/>
        </p:nvSpPr>
        <p:spPr>
          <a:xfrm>
            <a:off x="525471" y="1989974"/>
            <a:ext cx="872351"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CoQ10</a:t>
            </a:r>
          </a:p>
        </p:txBody>
      </p:sp>
      <p:pic>
        <p:nvPicPr>
          <p:cNvPr id="13" name="Picture 12">
            <a:extLst>
              <a:ext uri="{FF2B5EF4-FFF2-40B4-BE49-F238E27FC236}">
                <a16:creationId xmlns:a16="http://schemas.microsoft.com/office/drawing/2014/main" id="{E4D31202-17F8-B648-8ED6-16D71B6C5D85}"/>
              </a:ext>
            </a:extLst>
          </p:cNvPr>
          <p:cNvPicPr>
            <a:picLocks noChangeAspect="1"/>
          </p:cNvPicPr>
          <p:nvPr/>
        </p:nvPicPr>
        <p:blipFill>
          <a:blip r:embed="rId7"/>
          <a:stretch>
            <a:fillRect/>
          </a:stretch>
        </p:blipFill>
        <p:spPr>
          <a:xfrm>
            <a:off x="1933855" y="2247624"/>
            <a:ext cx="4584919" cy="208251"/>
          </a:xfrm>
          <a:prstGeom prst="rect">
            <a:avLst/>
          </a:prstGeom>
        </p:spPr>
      </p:pic>
      <p:sp>
        <p:nvSpPr>
          <p:cNvPr id="14" name="TextBox 18">
            <a:extLst>
              <a:ext uri="{FF2B5EF4-FFF2-40B4-BE49-F238E27FC236}">
                <a16:creationId xmlns:a16="http://schemas.microsoft.com/office/drawing/2014/main" id="{B71D71B5-672D-EC4E-9358-C5F91F8D9C52}"/>
              </a:ext>
            </a:extLst>
          </p:cNvPr>
          <p:cNvSpPr txBox="1"/>
          <p:nvPr/>
        </p:nvSpPr>
        <p:spPr>
          <a:xfrm>
            <a:off x="525476" y="2226485"/>
            <a:ext cx="1240211"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Glucosamine</a:t>
            </a:r>
          </a:p>
        </p:txBody>
      </p:sp>
      <p:pic>
        <p:nvPicPr>
          <p:cNvPr id="15" name="Picture 14">
            <a:extLst>
              <a:ext uri="{FF2B5EF4-FFF2-40B4-BE49-F238E27FC236}">
                <a16:creationId xmlns:a16="http://schemas.microsoft.com/office/drawing/2014/main" id="{668B8A00-4C81-3D42-BBF4-943B02B5DE59}"/>
              </a:ext>
            </a:extLst>
          </p:cNvPr>
          <p:cNvPicPr>
            <a:picLocks noChangeAspect="1"/>
          </p:cNvPicPr>
          <p:nvPr/>
        </p:nvPicPr>
        <p:blipFill>
          <a:blip r:embed="rId8"/>
          <a:stretch>
            <a:fillRect/>
          </a:stretch>
        </p:blipFill>
        <p:spPr>
          <a:xfrm>
            <a:off x="1933861" y="2437639"/>
            <a:ext cx="4584919" cy="248970"/>
          </a:xfrm>
          <a:prstGeom prst="rect">
            <a:avLst/>
          </a:prstGeom>
        </p:spPr>
      </p:pic>
      <p:sp>
        <p:nvSpPr>
          <p:cNvPr id="16" name="TextBox 21">
            <a:extLst>
              <a:ext uri="{FF2B5EF4-FFF2-40B4-BE49-F238E27FC236}">
                <a16:creationId xmlns:a16="http://schemas.microsoft.com/office/drawing/2014/main" id="{6CEA8E28-EA18-E94D-BF77-4891989BA811}"/>
              </a:ext>
            </a:extLst>
          </p:cNvPr>
          <p:cNvSpPr txBox="1"/>
          <p:nvPr/>
        </p:nvSpPr>
        <p:spPr>
          <a:xfrm>
            <a:off x="525471" y="2417269"/>
            <a:ext cx="1082560"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Chia Seeds</a:t>
            </a:r>
          </a:p>
        </p:txBody>
      </p:sp>
      <p:pic>
        <p:nvPicPr>
          <p:cNvPr id="17" name="Picture 16">
            <a:extLst>
              <a:ext uri="{FF2B5EF4-FFF2-40B4-BE49-F238E27FC236}">
                <a16:creationId xmlns:a16="http://schemas.microsoft.com/office/drawing/2014/main" id="{AA6A7E68-8397-AF45-812F-A04209CC0F2E}"/>
              </a:ext>
            </a:extLst>
          </p:cNvPr>
          <p:cNvPicPr>
            <a:picLocks noChangeAspect="1"/>
          </p:cNvPicPr>
          <p:nvPr/>
        </p:nvPicPr>
        <p:blipFill>
          <a:blip r:embed="rId9"/>
          <a:stretch>
            <a:fillRect/>
          </a:stretch>
        </p:blipFill>
        <p:spPr>
          <a:xfrm>
            <a:off x="1933862" y="2663768"/>
            <a:ext cx="4584919" cy="216858"/>
          </a:xfrm>
          <a:prstGeom prst="rect">
            <a:avLst/>
          </a:prstGeom>
        </p:spPr>
      </p:pic>
      <p:sp>
        <p:nvSpPr>
          <p:cNvPr id="18" name="TextBox 24">
            <a:extLst>
              <a:ext uri="{FF2B5EF4-FFF2-40B4-BE49-F238E27FC236}">
                <a16:creationId xmlns:a16="http://schemas.microsoft.com/office/drawing/2014/main" id="{D6D1E07F-4842-A247-A07C-492E50ED17B6}"/>
              </a:ext>
            </a:extLst>
          </p:cNvPr>
          <p:cNvSpPr txBox="1"/>
          <p:nvPr/>
        </p:nvSpPr>
        <p:spPr>
          <a:xfrm>
            <a:off x="525471" y="2623026"/>
            <a:ext cx="1008984"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Soy Milk</a:t>
            </a:r>
          </a:p>
        </p:txBody>
      </p:sp>
      <p:pic>
        <p:nvPicPr>
          <p:cNvPr id="19" name="Picture 18">
            <a:extLst>
              <a:ext uri="{FF2B5EF4-FFF2-40B4-BE49-F238E27FC236}">
                <a16:creationId xmlns:a16="http://schemas.microsoft.com/office/drawing/2014/main" id="{A5BCE163-E68D-5248-8D35-84DAE669917C}"/>
              </a:ext>
            </a:extLst>
          </p:cNvPr>
          <p:cNvPicPr>
            <a:picLocks noChangeAspect="1"/>
          </p:cNvPicPr>
          <p:nvPr/>
        </p:nvPicPr>
        <p:blipFill>
          <a:blip r:embed="rId10"/>
          <a:stretch>
            <a:fillRect/>
          </a:stretch>
        </p:blipFill>
        <p:spPr>
          <a:xfrm>
            <a:off x="1933863" y="2879802"/>
            <a:ext cx="4584919" cy="193364"/>
          </a:xfrm>
          <a:prstGeom prst="rect">
            <a:avLst/>
          </a:prstGeom>
        </p:spPr>
      </p:pic>
      <p:sp>
        <p:nvSpPr>
          <p:cNvPr id="20" name="TextBox 27">
            <a:extLst>
              <a:ext uri="{FF2B5EF4-FFF2-40B4-BE49-F238E27FC236}">
                <a16:creationId xmlns:a16="http://schemas.microsoft.com/office/drawing/2014/main" id="{C04B5395-EC12-AB40-A37F-533957FEC5B9}"/>
              </a:ext>
            </a:extLst>
          </p:cNvPr>
          <p:cNvSpPr txBox="1"/>
          <p:nvPr/>
        </p:nvSpPr>
        <p:spPr>
          <a:xfrm>
            <a:off x="525471" y="2838239"/>
            <a:ext cx="1240211"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Coconut Milk </a:t>
            </a:r>
          </a:p>
        </p:txBody>
      </p:sp>
      <p:pic>
        <p:nvPicPr>
          <p:cNvPr id="21" name="Picture 20">
            <a:extLst>
              <a:ext uri="{FF2B5EF4-FFF2-40B4-BE49-F238E27FC236}">
                <a16:creationId xmlns:a16="http://schemas.microsoft.com/office/drawing/2014/main" id="{ADC7BB75-EB25-074B-9CD3-3B3E65B26C6B}"/>
              </a:ext>
            </a:extLst>
          </p:cNvPr>
          <p:cNvPicPr>
            <a:picLocks noChangeAspect="1"/>
          </p:cNvPicPr>
          <p:nvPr/>
        </p:nvPicPr>
        <p:blipFill>
          <a:blip r:embed="rId11"/>
          <a:stretch>
            <a:fillRect/>
          </a:stretch>
        </p:blipFill>
        <p:spPr>
          <a:xfrm>
            <a:off x="1933864" y="3059304"/>
            <a:ext cx="4584919" cy="220281"/>
          </a:xfrm>
          <a:prstGeom prst="rect">
            <a:avLst/>
          </a:prstGeom>
        </p:spPr>
      </p:pic>
      <p:sp>
        <p:nvSpPr>
          <p:cNvPr id="22" name="TextBox 30">
            <a:extLst>
              <a:ext uri="{FF2B5EF4-FFF2-40B4-BE49-F238E27FC236}">
                <a16:creationId xmlns:a16="http://schemas.microsoft.com/office/drawing/2014/main" id="{BFC23C0C-D83F-F34B-B8C7-0EAB7DDC8BAE}"/>
              </a:ext>
            </a:extLst>
          </p:cNvPr>
          <p:cNvSpPr txBox="1"/>
          <p:nvPr/>
        </p:nvSpPr>
        <p:spPr>
          <a:xfrm>
            <a:off x="530722" y="3021480"/>
            <a:ext cx="1734199"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Dairy free Cheese</a:t>
            </a:r>
          </a:p>
        </p:txBody>
      </p:sp>
      <p:sp>
        <p:nvSpPr>
          <p:cNvPr id="23" name="Rectangle 22">
            <a:extLst>
              <a:ext uri="{FF2B5EF4-FFF2-40B4-BE49-F238E27FC236}">
                <a16:creationId xmlns:a16="http://schemas.microsoft.com/office/drawing/2014/main" id="{8F687661-3642-814E-B5AC-ED6EBF107C92}"/>
              </a:ext>
            </a:extLst>
          </p:cNvPr>
          <p:cNvSpPr/>
          <p:nvPr/>
        </p:nvSpPr>
        <p:spPr>
          <a:xfrm>
            <a:off x="6844581" y="1664903"/>
            <a:ext cx="1847425" cy="2168689"/>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dirty="0"/>
              <a:t>There is no specific pattern. Some of them is because they are rare by itself, some of them is because people have other more popular alternatives like milk for soy milk</a:t>
            </a:r>
            <a:endParaRPr lang="en-US" b="1" dirty="0"/>
          </a:p>
          <a:p>
            <a:pPr algn="ctr"/>
            <a:endParaRPr lang="en-US" dirty="0"/>
          </a:p>
        </p:txBody>
      </p:sp>
    </p:spTree>
    <p:extLst>
      <p:ext uri="{BB962C8B-B14F-4D97-AF65-F5344CB8AC3E}">
        <p14:creationId xmlns:p14="http://schemas.microsoft.com/office/powerpoint/2010/main" val="179612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Box 2">
            <a:extLst>
              <a:ext uri="{FF2B5EF4-FFF2-40B4-BE49-F238E27FC236}">
                <a16:creationId xmlns:a16="http://schemas.microsoft.com/office/drawing/2014/main" id="{F42E2D7A-4219-1247-A981-C2F561F0D41F}"/>
              </a:ext>
            </a:extLst>
          </p:cNvPr>
          <p:cNvSpPr txBox="1"/>
          <p:nvPr/>
        </p:nvSpPr>
        <p:spPr>
          <a:xfrm>
            <a:off x="3715260" y="0"/>
            <a:ext cx="1198179"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t>Stores  </a:t>
            </a:r>
          </a:p>
        </p:txBody>
      </p:sp>
      <p:pic>
        <p:nvPicPr>
          <p:cNvPr id="5" name="Picture 4" descr="A picture containing drawing&#10;&#10;Description automatically generated">
            <a:extLst>
              <a:ext uri="{FF2B5EF4-FFF2-40B4-BE49-F238E27FC236}">
                <a16:creationId xmlns:a16="http://schemas.microsoft.com/office/drawing/2014/main" id="{E9ECC161-CB86-5343-AF22-C907BA482B7F}"/>
              </a:ext>
            </a:extLst>
          </p:cNvPr>
          <p:cNvPicPr>
            <a:picLocks noChangeAspect="1"/>
          </p:cNvPicPr>
          <p:nvPr/>
        </p:nvPicPr>
        <p:blipFill>
          <a:blip r:embed="rId2"/>
          <a:stretch>
            <a:fillRect/>
          </a:stretch>
        </p:blipFill>
        <p:spPr>
          <a:xfrm>
            <a:off x="2522543" y="645146"/>
            <a:ext cx="3163200" cy="3084261"/>
          </a:xfrm>
          <a:prstGeom prst="rect">
            <a:avLst/>
          </a:prstGeom>
        </p:spPr>
      </p:pic>
      <p:sp>
        <p:nvSpPr>
          <p:cNvPr id="6" name="TextBox 5">
            <a:extLst>
              <a:ext uri="{FF2B5EF4-FFF2-40B4-BE49-F238E27FC236}">
                <a16:creationId xmlns:a16="http://schemas.microsoft.com/office/drawing/2014/main" id="{45445EC7-53D5-C946-8190-8E5594954223}"/>
              </a:ext>
            </a:extLst>
          </p:cNvPr>
          <p:cNvSpPr txBox="1"/>
          <p:nvPr/>
        </p:nvSpPr>
        <p:spPr>
          <a:xfrm>
            <a:off x="541135" y="645146"/>
            <a:ext cx="1981408"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Traditional grocery store</a:t>
            </a:r>
          </a:p>
        </p:txBody>
      </p:sp>
      <p:sp>
        <p:nvSpPr>
          <p:cNvPr id="7" name="TextBox 6">
            <a:extLst>
              <a:ext uri="{FF2B5EF4-FFF2-40B4-BE49-F238E27FC236}">
                <a16:creationId xmlns:a16="http://schemas.microsoft.com/office/drawing/2014/main" id="{38FA2751-679E-8947-AA55-6B6D7D3F8626}"/>
              </a:ext>
            </a:extLst>
          </p:cNvPr>
          <p:cNvSpPr txBox="1"/>
          <p:nvPr/>
        </p:nvSpPr>
        <p:spPr>
          <a:xfrm>
            <a:off x="541135" y="989618"/>
            <a:ext cx="1492469"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Target</a:t>
            </a:r>
          </a:p>
        </p:txBody>
      </p:sp>
      <p:sp>
        <p:nvSpPr>
          <p:cNvPr id="8" name="TextBox 7">
            <a:extLst>
              <a:ext uri="{FF2B5EF4-FFF2-40B4-BE49-F238E27FC236}">
                <a16:creationId xmlns:a16="http://schemas.microsoft.com/office/drawing/2014/main" id="{C620249F-E822-8941-B5DD-3CAF73442148}"/>
              </a:ext>
            </a:extLst>
          </p:cNvPr>
          <p:cNvSpPr txBox="1"/>
          <p:nvPr/>
        </p:nvSpPr>
        <p:spPr>
          <a:xfrm>
            <a:off x="541135" y="1334090"/>
            <a:ext cx="1492469"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Walmart</a:t>
            </a:r>
          </a:p>
        </p:txBody>
      </p:sp>
      <p:sp>
        <p:nvSpPr>
          <p:cNvPr id="9" name="TextBox 8">
            <a:extLst>
              <a:ext uri="{FF2B5EF4-FFF2-40B4-BE49-F238E27FC236}">
                <a16:creationId xmlns:a16="http://schemas.microsoft.com/office/drawing/2014/main" id="{42C7E75E-3C40-F343-BA9A-B8BEEFDFF0C1}"/>
              </a:ext>
            </a:extLst>
          </p:cNvPr>
          <p:cNvSpPr txBox="1"/>
          <p:nvPr/>
        </p:nvSpPr>
        <p:spPr>
          <a:xfrm>
            <a:off x="541135" y="1678562"/>
            <a:ext cx="1702677"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A natural food store like </a:t>
            </a:r>
            <a:r>
              <a:rPr lang="en-US" sz="1000" i="1" dirty="0"/>
              <a:t>Whole Foods </a:t>
            </a:r>
          </a:p>
        </p:txBody>
      </p:sp>
      <p:sp>
        <p:nvSpPr>
          <p:cNvPr id="10" name="TextBox 9">
            <a:extLst>
              <a:ext uri="{FF2B5EF4-FFF2-40B4-BE49-F238E27FC236}">
                <a16:creationId xmlns:a16="http://schemas.microsoft.com/office/drawing/2014/main" id="{F8AD95D7-FFAF-DC45-8B6B-026DF13229B3}"/>
              </a:ext>
            </a:extLst>
          </p:cNvPr>
          <p:cNvSpPr txBox="1"/>
          <p:nvPr/>
        </p:nvSpPr>
        <p:spPr>
          <a:xfrm>
            <a:off x="541135" y="1992963"/>
            <a:ext cx="1702677"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A club store like Costco or Sam's </a:t>
            </a:r>
          </a:p>
        </p:txBody>
      </p:sp>
      <p:sp>
        <p:nvSpPr>
          <p:cNvPr id="11" name="TextBox 10">
            <a:extLst>
              <a:ext uri="{FF2B5EF4-FFF2-40B4-BE49-F238E27FC236}">
                <a16:creationId xmlns:a16="http://schemas.microsoft.com/office/drawing/2014/main" id="{0135947A-9536-B34D-8C9C-FE6A5ACB582A}"/>
              </a:ext>
            </a:extLst>
          </p:cNvPr>
          <p:cNvSpPr txBox="1"/>
          <p:nvPr/>
        </p:nvSpPr>
        <p:spPr>
          <a:xfrm>
            <a:off x="541135" y="2367506"/>
            <a:ext cx="1408385"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A dollar store </a:t>
            </a:r>
          </a:p>
        </p:txBody>
      </p:sp>
      <p:sp>
        <p:nvSpPr>
          <p:cNvPr id="12" name="TextBox 11">
            <a:extLst>
              <a:ext uri="{FF2B5EF4-FFF2-40B4-BE49-F238E27FC236}">
                <a16:creationId xmlns:a16="http://schemas.microsoft.com/office/drawing/2014/main" id="{51DBA258-B60E-1746-97F1-EAF55CEB219D}"/>
              </a:ext>
            </a:extLst>
          </p:cNvPr>
          <p:cNvSpPr txBox="1"/>
          <p:nvPr/>
        </p:nvSpPr>
        <p:spPr>
          <a:xfrm>
            <a:off x="559426" y="2707474"/>
            <a:ext cx="1823751"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A convenience store</a:t>
            </a:r>
          </a:p>
        </p:txBody>
      </p:sp>
      <p:sp>
        <p:nvSpPr>
          <p:cNvPr id="13" name="TextBox 12">
            <a:extLst>
              <a:ext uri="{FF2B5EF4-FFF2-40B4-BE49-F238E27FC236}">
                <a16:creationId xmlns:a16="http://schemas.microsoft.com/office/drawing/2014/main" id="{9D0B7740-3180-FF40-B432-693A699436BE}"/>
              </a:ext>
            </a:extLst>
          </p:cNvPr>
          <p:cNvSpPr txBox="1"/>
          <p:nvPr/>
        </p:nvSpPr>
        <p:spPr>
          <a:xfrm>
            <a:off x="541135" y="3057136"/>
            <a:ext cx="2065282" cy="2769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t>A discount supercenter</a:t>
            </a:r>
          </a:p>
        </p:txBody>
      </p:sp>
      <p:sp>
        <p:nvSpPr>
          <p:cNvPr id="14" name="TextBox 13">
            <a:extLst>
              <a:ext uri="{FF2B5EF4-FFF2-40B4-BE49-F238E27FC236}">
                <a16:creationId xmlns:a16="http://schemas.microsoft.com/office/drawing/2014/main" id="{E71BF9E0-72CA-F640-A026-CA223AF68300}"/>
              </a:ext>
            </a:extLst>
          </p:cNvPr>
          <p:cNvSpPr txBox="1"/>
          <p:nvPr/>
        </p:nvSpPr>
        <p:spPr>
          <a:xfrm>
            <a:off x="559426" y="3396418"/>
            <a:ext cx="1684386"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t>A pharmacy such as Walgreens or CVS</a:t>
            </a:r>
          </a:p>
        </p:txBody>
      </p:sp>
      <p:sp>
        <p:nvSpPr>
          <p:cNvPr id="15" name="Rectangle 14">
            <a:extLst>
              <a:ext uri="{FF2B5EF4-FFF2-40B4-BE49-F238E27FC236}">
                <a16:creationId xmlns:a16="http://schemas.microsoft.com/office/drawing/2014/main" id="{B2CE1901-3E25-BB46-962C-F1CC81301044}"/>
              </a:ext>
            </a:extLst>
          </p:cNvPr>
          <p:cNvSpPr/>
          <p:nvPr/>
        </p:nvSpPr>
        <p:spPr>
          <a:xfrm>
            <a:off x="6174682" y="1992963"/>
            <a:ext cx="1931510" cy="173644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dirty="0"/>
              <a:t>People went to </a:t>
            </a:r>
            <a:r>
              <a:rPr lang="en-US" b="1" dirty="0"/>
              <a:t>pharmacy </a:t>
            </a:r>
            <a:r>
              <a:rPr lang="en-US" dirty="0"/>
              <a:t>and</a:t>
            </a:r>
            <a:r>
              <a:rPr lang="en-US" b="1" dirty="0"/>
              <a:t> convenience store </a:t>
            </a:r>
            <a:r>
              <a:rPr lang="en-US" dirty="0"/>
              <a:t>more than others. Few people went to </a:t>
            </a:r>
            <a:r>
              <a:rPr lang="en-US" b="1" dirty="0"/>
              <a:t>a dollar store</a:t>
            </a:r>
            <a:r>
              <a:rPr lang="en-US" dirty="0"/>
              <a:t> or </a:t>
            </a:r>
            <a:r>
              <a:rPr lang="en-US" b="1" dirty="0"/>
              <a:t>a club store</a:t>
            </a:r>
            <a:r>
              <a:rPr lang="en-US" dirty="0"/>
              <a:t> like </a:t>
            </a:r>
            <a:r>
              <a:rPr lang="en-US" i="1" dirty="0"/>
              <a:t>Costco</a:t>
            </a:r>
          </a:p>
          <a:p>
            <a:pPr algn="ctr"/>
            <a:endParaRPr lang="en-US" dirty="0"/>
          </a:p>
        </p:txBody>
      </p:sp>
      <p:sp>
        <p:nvSpPr>
          <p:cNvPr id="16" name="TextBox 15">
            <a:extLst>
              <a:ext uri="{FF2B5EF4-FFF2-40B4-BE49-F238E27FC236}">
                <a16:creationId xmlns:a16="http://schemas.microsoft.com/office/drawing/2014/main" id="{0647EF7C-D63D-D84E-A88B-357D4D0B4690}"/>
              </a:ext>
            </a:extLst>
          </p:cNvPr>
          <p:cNvSpPr txBox="1"/>
          <p:nvPr/>
        </p:nvSpPr>
        <p:spPr>
          <a:xfrm>
            <a:off x="6122133" y="604897"/>
            <a:ext cx="20705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i="1" dirty="0"/>
              <a:t>Frequency of stores that people went to </a:t>
            </a:r>
          </a:p>
        </p:txBody>
      </p:sp>
    </p:spTree>
    <p:extLst>
      <p:ext uri="{BB962C8B-B14F-4D97-AF65-F5344CB8AC3E}">
        <p14:creationId xmlns:p14="http://schemas.microsoft.com/office/powerpoint/2010/main" val="3009282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2">
            <a:extLst>
              <a:ext uri="{FF2B5EF4-FFF2-40B4-BE49-F238E27FC236}">
                <a16:creationId xmlns:a16="http://schemas.microsoft.com/office/drawing/2014/main" id="{EC5C74B8-3245-479A-93CB-D6E612084926}"/>
              </a:ext>
            </a:extLst>
          </p:cNvPr>
          <p:cNvSpPr txBox="1"/>
          <p:nvPr/>
        </p:nvSpPr>
        <p:spPr>
          <a:xfrm>
            <a:off x="1652068" y="0"/>
            <a:ext cx="6408484"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Dinner - Dining and Cooking </a:t>
            </a:r>
          </a:p>
        </p:txBody>
      </p:sp>
      <p:pic>
        <p:nvPicPr>
          <p:cNvPr id="5" name="Picture 2">
            <a:extLst>
              <a:ext uri="{FF2B5EF4-FFF2-40B4-BE49-F238E27FC236}">
                <a16:creationId xmlns:a16="http://schemas.microsoft.com/office/drawing/2014/main" id="{4F01E827-B701-471E-A0E3-D4E9071CD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442" y="433267"/>
            <a:ext cx="3171641" cy="16891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21B856E-AD0F-4A08-A40B-FD8ADC398411}"/>
              </a:ext>
            </a:extLst>
          </p:cNvPr>
          <p:cNvSpPr txBox="1"/>
          <p:nvPr/>
        </p:nvSpPr>
        <p:spPr>
          <a:xfrm>
            <a:off x="415473" y="553785"/>
            <a:ext cx="3672000" cy="954107"/>
          </a:xfrm>
          <a:prstGeom prst="rect">
            <a:avLst/>
          </a:prstGeom>
          <a:solidFill>
            <a:schemeClr val="lt1"/>
          </a:solidFill>
          <a:ln w="25400">
            <a:solidFill>
              <a:srgbClr val="FF0000"/>
            </a:solidFill>
          </a:ln>
          <a:effectLst>
            <a:softEdge rad="0"/>
          </a:effectLst>
        </p:spPr>
        <p:txBody>
          <a:bodyPr wrap="square" rtlCol="0">
            <a:spAutoFit/>
          </a:bodyPr>
          <a:lstStyle/>
          <a:p>
            <a:r>
              <a:rPr lang="en-IN" dirty="0"/>
              <a:t>Respondents </a:t>
            </a:r>
            <a:r>
              <a:rPr lang="en-IN" b="1" dirty="0"/>
              <a:t>prefer dining with close</a:t>
            </a:r>
            <a:r>
              <a:rPr lang="en-IN" dirty="0"/>
              <a:t> </a:t>
            </a:r>
            <a:r>
              <a:rPr lang="en-IN" b="1" dirty="0"/>
              <a:t>family and friends, largely multitask</a:t>
            </a:r>
            <a:r>
              <a:rPr lang="en-IN" dirty="0"/>
              <a:t> also</a:t>
            </a:r>
            <a:r>
              <a:rPr lang="en-US" dirty="0"/>
              <a:t> </a:t>
            </a:r>
            <a:r>
              <a:rPr lang="en-US" b="1" dirty="0"/>
              <a:t>too tired to make dinner </a:t>
            </a:r>
            <a:r>
              <a:rPr lang="en-US" dirty="0"/>
              <a:t>at the end of the day.</a:t>
            </a:r>
          </a:p>
        </p:txBody>
      </p:sp>
      <p:pic>
        <p:nvPicPr>
          <p:cNvPr id="7" name="Picture 4">
            <a:extLst>
              <a:ext uri="{FF2B5EF4-FFF2-40B4-BE49-F238E27FC236}">
                <a16:creationId xmlns:a16="http://schemas.microsoft.com/office/drawing/2014/main" id="{3C82E9B4-EAFA-42AA-A75E-B0C22838C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040" y="2124862"/>
            <a:ext cx="4573735" cy="14929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00F73B-4E7E-4E85-A5E9-A2F8286BB7FC}"/>
              </a:ext>
            </a:extLst>
          </p:cNvPr>
          <p:cNvSpPr txBox="1"/>
          <p:nvPr/>
        </p:nvSpPr>
        <p:spPr>
          <a:xfrm>
            <a:off x="415473" y="2284621"/>
            <a:ext cx="3672000" cy="307777"/>
          </a:xfrm>
          <a:prstGeom prst="rect">
            <a:avLst/>
          </a:prstGeom>
          <a:solidFill>
            <a:schemeClr val="lt1"/>
          </a:solidFill>
          <a:ln w="25400">
            <a:solidFill>
              <a:srgbClr val="FF0000"/>
            </a:solidFill>
          </a:ln>
          <a:effectLst>
            <a:softEdge rad="0"/>
          </a:effectLst>
        </p:spPr>
        <p:txBody>
          <a:bodyPr wrap="square" rtlCol="0">
            <a:spAutoFit/>
          </a:bodyPr>
          <a:lstStyle/>
          <a:p>
            <a:r>
              <a:rPr lang="en-IN" dirty="0"/>
              <a:t>People mostly </a:t>
            </a:r>
            <a:r>
              <a:rPr lang="en-IN" b="1" dirty="0"/>
              <a:t>dine at home</a:t>
            </a:r>
            <a:endParaRPr lang="en-US" b="1" dirty="0"/>
          </a:p>
        </p:txBody>
      </p:sp>
    </p:spTree>
    <p:extLst>
      <p:ext uri="{BB962C8B-B14F-4D97-AF65-F5344CB8AC3E}">
        <p14:creationId xmlns:p14="http://schemas.microsoft.com/office/powerpoint/2010/main" val="18321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descr="A close up of a building&#10;&#10;Description automatically generated">
            <a:extLst>
              <a:ext uri="{FF2B5EF4-FFF2-40B4-BE49-F238E27FC236}">
                <a16:creationId xmlns:a16="http://schemas.microsoft.com/office/drawing/2014/main" id="{95CD6A83-D197-421A-8BA1-C5D3D2DC2134}"/>
              </a:ext>
            </a:extLst>
          </p:cNvPr>
          <p:cNvPicPr>
            <a:picLocks noChangeAspect="1"/>
          </p:cNvPicPr>
          <p:nvPr/>
        </p:nvPicPr>
        <p:blipFill>
          <a:blip r:embed="rId2"/>
          <a:stretch>
            <a:fillRect/>
          </a:stretch>
        </p:blipFill>
        <p:spPr>
          <a:xfrm>
            <a:off x="4236646" y="419485"/>
            <a:ext cx="4907354" cy="1051506"/>
          </a:xfrm>
          <a:prstGeom prst="rect">
            <a:avLst/>
          </a:prstGeom>
        </p:spPr>
      </p:pic>
      <p:sp>
        <p:nvSpPr>
          <p:cNvPr id="5" name="TextBox 4">
            <a:extLst>
              <a:ext uri="{FF2B5EF4-FFF2-40B4-BE49-F238E27FC236}">
                <a16:creationId xmlns:a16="http://schemas.microsoft.com/office/drawing/2014/main" id="{BFB1B036-3834-48DF-96C4-3229CB557D41}"/>
              </a:ext>
            </a:extLst>
          </p:cNvPr>
          <p:cNvSpPr txBox="1"/>
          <p:nvPr/>
        </p:nvSpPr>
        <p:spPr>
          <a:xfrm>
            <a:off x="415473" y="553785"/>
            <a:ext cx="3672000" cy="1169551"/>
          </a:xfrm>
          <a:prstGeom prst="rect">
            <a:avLst/>
          </a:prstGeom>
          <a:solidFill>
            <a:schemeClr val="lt1"/>
          </a:solidFill>
          <a:ln w="25400">
            <a:solidFill>
              <a:srgbClr val="FF0000"/>
            </a:solidFill>
          </a:ln>
          <a:effectLst>
            <a:softEdge rad="0"/>
          </a:effectLst>
        </p:spPr>
        <p:txBody>
          <a:bodyPr wrap="square" rtlCol="0">
            <a:spAutoFit/>
          </a:bodyPr>
          <a:lstStyle/>
          <a:p>
            <a:r>
              <a:rPr lang="en-IN" b="1" dirty="0"/>
              <a:t>Most consumed dinner choices </a:t>
            </a:r>
            <a:r>
              <a:rPr lang="en-IN" dirty="0"/>
              <a:t>include </a:t>
            </a:r>
            <a:r>
              <a:rPr lang="en-IN" b="1" dirty="0"/>
              <a:t>leftovers</a:t>
            </a:r>
            <a:r>
              <a:rPr lang="en-IN" dirty="0"/>
              <a:t> and </a:t>
            </a:r>
            <a:r>
              <a:rPr lang="en-IN" b="1" dirty="0"/>
              <a:t>chicken</a:t>
            </a:r>
            <a:r>
              <a:rPr lang="en-IN" dirty="0"/>
              <a:t> and some other food type respondents specified.</a:t>
            </a:r>
          </a:p>
          <a:p>
            <a:r>
              <a:rPr lang="en-IN" b="1" dirty="0"/>
              <a:t>Next </a:t>
            </a:r>
            <a:r>
              <a:rPr lang="en-IN" dirty="0"/>
              <a:t>are </a:t>
            </a:r>
            <a:r>
              <a:rPr lang="en-IN" b="1" dirty="0"/>
              <a:t>“Plated Entrée”, “Pizza(not delivered)” and “Salad”</a:t>
            </a:r>
            <a:endParaRPr lang="en-US" b="1" dirty="0"/>
          </a:p>
        </p:txBody>
      </p:sp>
      <p:pic>
        <p:nvPicPr>
          <p:cNvPr id="6" name="Picture 2">
            <a:extLst>
              <a:ext uri="{FF2B5EF4-FFF2-40B4-BE49-F238E27FC236}">
                <a16:creationId xmlns:a16="http://schemas.microsoft.com/office/drawing/2014/main" id="{EA73EFF5-AB49-432B-AA6E-82158E6FA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474" y="1474966"/>
            <a:ext cx="2216840" cy="14624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135980-3946-466D-AD13-3191BC8456BC}"/>
              </a:ext>
            </a:extLst>
          </p:cNvPr>
          <p:cNvSpPr txBox="1"/>
          <p:nvPr/>
        </p:nvSpPr>
        <p:spPr>
          <a:xfrm>
            <a:off x="3072533" y="1978395"/>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80% of respondents spend under 30 min in preparing food prior to cooking dinner</a:t>
            </a:r>
            <a:endParaRPr lang="en-US" b="1" dirty="0"/>
          </a:p>
        </p:txBody>
      </p:sp>
      <p:pic>
        <p:nvPicPr>
          <p:cNvPr id="8" name="Picture 4">
            <a:extLst>
              <a:ext uri="{FF2B5EF4-FFF2-40B4-BE49-F238E27FC236}">
                <a16:creationId xmlns:a16="http://schemas.microsoft.com/office/drawing/2014/main" id="{B10833B8-59AE-4BD4-891D-574F5E4D0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894" y="2608898"/>
            <a:ext cx="2363246" cy="157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E7E563-505B-472A-A900-45AEE00211F8}"/>
              </a:ext>
            </a:extLst>
          </p:cNvPr>
          <p:cNvSpPr txBox="1"/>
          <p:nvPr/>
        </p:nvSpPr>
        <p:spPr>
          <a:xfrm>
            <a:off x="4107528" y="3045194"/>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70% of respondents spend under 30 min to cook dinner</a:t>
            </a:r>
            <a:endParaRPr lang="en-US" b="1" dirty="0"/>
          </a:p>
        </p:txBody>
      </p:sp>
    </p:spTree>
    <p:extLst>
      <p:ext uri="{BB962C8B-B14F-4D97-AF65-F5344CB8AC3E}">
        <p14:creationId xmlns:p14="http://schemas.microsoft.com/office/powerpoint/2010/main" val="114544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sp>
        <p:nvSpPr>
          <p:cNvPr id="627" name="Google Shape;627;p14"/>
          <p:cNvSpPr txBox="1">
            <a:spLocks noGrp="1"/>
          </p:cNvSpPr>
          <p:nvPr>
            <p:ph type="ctrTitle"/>
          </p:nvPr>
        </p:nvSpPr>
        <p:spPr>
          <a:xfrm>
            <a:off x="731520" y="0"/>
            <a:ext cx="6693196"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C</a:t>
            </a:r>
            <a:r>
              <a:rPr lang="en" sz="3200" dirty="0"/>
              <a:t>ompany’s objectives</a:t>
            </a:r>
            <a:endParaRPr sz="3200" dirty="0"/>
          </a:p>
        </p:txBody>
      </p:sp>
      <p:sp>
        <p:nvSpPr>
          <p:cNvPr id="3" name="TextBox 2"/>
          <p:cNvSpPr txBox="1"/>
          <p:nvPr/>
        </p:nvSpPr>
        <p:spPr>
          <a:xfrm>
            <a:off x="419985" y="1084521"/>
            <a:ext cx="4934364" cy="3985706"/>
          </a:xfrm>
          <a:prstGeom prst="rect">
            <a:avLst/>
          </a:prstGeom>
          <a:noFill/>
        </p:spPr>
        <p:txBody>
          <a:bodyPr wrap="none" rtlCol="0">
            <a:spAutoFit/>
          </a:bodyPr>
          <a:lstStyle/>
          <a:p>
            <a:r>
              <a:rPr lang="en-US" b="1" cap="all" dirty="0">
                <a:solidFill>
                  <a:schemeClr val="accent1">
                    <a:lumMod val="20000"/>
                    <a:lumOff val="80000"/>
                  </a:schemeClr>
                </a:solidFill>
                <a:latin typeface="Montserrat Light" panose="020B0604020202020204" charset="0"/>
              </a:rPr>
              <a:t>WE TAKE </a:t>
            </a:r>
            <a:r>
              <a:rPr lang="en-US" b="1" u="sng" cap="all" dirty="0">
                <a:solidFill>
                  <a:schemeClr val="accent1">
                    <a:lumMod val="20000"/>
                    <a:lumOff val="80000"/>
                  </a:schemeClr>
                </a:solidFill>
                <a:latin typeface="Montserrat Light" panose="020B0604020202020204" charset="0"/>
              </a:rPr>
              <a:t>FOOD</a:t>
            </a:r>
            <a:r>
              <a:rPr lang="en-US" b="1" cap="all" dirty="0">
                <a:solidFill>
                  <a:schemeClr val="accent1">
                    <a:lumMod val="20000"/>
                    <a:lumOff val="80000"/>
                  </a:schemeClr>
                </a:solidFill>
                <a:latin typeface="Montserrat Light" panose="020B0604020202020204" charset="0"/>
              </a:rPr>
              <a:t> SERIOUSLY</a:t>
            </a:r>
          </a:p>
          <a:p>
            <a:r>
              <a:rPr lang="en-US" sz="1100" dirty="0">
                <a:latin typeface="Montserrat Light" panose="020B0604020202020204" charset="0"/>
              </a:rPr>
              <a:t>Professional chefs on staff, amateur foodies on call.</a:t>
            </a:r>
          </a:p>
          <a:p>
            <a:endParaRPr lang="en-US" dirty="0"/>
          </a:p>
          <a:p>
            <a:r>
              <a:rPr lang="en-US" b="1" cap="all" dirty="0">
                <a:solidFill>
                  <a:schemeClr val="accent1">
                    <a:lumMod val="20000"/>
                    <a:lumOff val="80000"/>
                  </a:schemeClr>
                </a:solidFill>
                <a:latin typeface="Montserrat Light" panose="020B0604020202020204" charset="0"/>
              </a:rPr>
              <a:t>WE SEE </a:t>
            </a:r>
            <a:r>
              <a:rPr lang="en-US" b="1" u="sng" cap="all" dirty="0">
                <a:solidFill>
                  <a:schemeClr val="accent1">
                    <a:lumMod val="20000"/>
                    <a:lumOff val="80000"/>
                  </a:schemeClr>
                </a:solidFill>
                <a:latin typeface="Montserrat Light" panose="020B0604020202020204" charset="0"/>
              </a:rPr>
              <a:t>ART</a:t>
            </a:r>
            <a:r>
              <a:rPr lang="en-US" b="1" cap="all" dirty="0">
                <a:solidFill>
                  <a:schemeClr val="accent1">
                    <a:lumMod val="20000"/>
                    <a:lumOff val="80000"/>
                  </a:schemeClr>
                </a:solidFill>
                <a:latin typeface="Montserrat Light" panose="020B0604020202020204" charset="0"/>
              </a:rPr>
              <a:t> IN UNEXPECTED PLACES</a:t>
            </a:r>
          </a:p>
          <a:p>
            <a:r>
              <a:rPr lang="en-US" sz="1100" dirty="0">
                <a:latin typeface="Montserrat Light" panose="020B0604020202020204" charset="0"/>
              </a:rPr>
              <a:t>Statement making sneakers, one of a kind swag</a:t>
            </a:r>
            <a:r>
              <a:rPr lang="en-US" dirty="0"/>
              <a:t>.</a:t>
            </a:r>
          </a:p>
          <a:p>
            <a:endParaRPr lang="en-US" dirty="0">
              <a:solidFill>
                <a:srgbClr val="FE9C94"/>
              </a:solidFill>
            </a:endParaRPr>
          </a:p>
          <a:p>
            <a:r>
              <a:rPr lang="en-US" b="1" cap="all" dirty="0">
                <a:solidFill>
                  <a:schemeClr val="accent6">
                    <a:lumMod val="20000"/>
                    <a:lumOff val="80000"/>
                  </a:schemeClr>
                </a:solidFill>
                <a:latin typeface="Montserrat Light" panose="020B0604020202020204" charset="0"/>
              </a:rPr>
              <a:t>WE LIVE TO SKI/SHRED</a:t>
            </a:r>
          </a:p>
          <a:p>
            <a:r>
              <a:rPr lang="en-US" sz="1100" dirty="0">
                <a:latin typeface="Montserrat Light" panose="020B0604020202020204" charset="0"/>
              </a:rPr>
              <a:t>Bragging aside, we're pretty awesome.</a:t>
            </a:r>
          </a:p>
          <a:p>
            <a:endParaRPr lang="en-US" sz="1100" dirty="0">
              <a:latin typeface="Montserrat Light" panose="020B0604020202020204" charset="0"/>
            </a:endParaRPr>
          </a:p>
          <a:p>
            <a:r>
              <a:rPr lang="en-US" b="1" cap="all" dirty="0">
                <a:solidFill>
                  <a:srgbClr val="FE9C94"/>
                </a:solidFill>
                <a:latin typeface="Montserrat Light" panose="020B0604020202020204" charset="0"/>
              </a:rPr>
              <a:t>YOU DON'T HAVE TO BE YOUNG TO BE </a:t>
            </a:r>
            <a:r>
              <a:rPr lang="en-US" b="1" u="sng" cap="all" dirty="0">
                <a:solidFill>
                  <a:srgbClr val="FE9C94"/>
                </a:solidFill>
                <a:latin typeface="Montserrat Light" panose="020B0604020202020204" charset="0"/>
              </a:rPr>
              <a:t>IDEALISTIC</a:t>
            </a:r>
          </a:p>
          <a:p>
            <a:r>
              <a:rPr lang="en-US" sz="1100" dirty="0">
                <a:latin typeface="Montserrat Light" panose="020B0604020202020204" charset="0"/>
              </a:rPr>
              <a:t>We're 30 years old and still </a:t>
            </a:r>
            <a:r>
              <a:rPr lang="en-US" sz="1100" u="sng" dirty="0">
                <a:latin typeface="Montserrat Light" panose="020B0604020202020204" charset="0"/>
              </a:rPr>
              <a:t>living our values.</a:t>
            </a:r>
          </a:p>
          <a:p>
            <a:endParaRPr lang="en-US" sz="1100" dirty="0">
              <a:latin typeface="Montserrat Light" panose="020B0604020202020204" charset="0"/>
            </a:endParaRPr>
          </a:p>
          <a:p>
            <a:r>
              <a:rPr lang="en-US" b="1" cap="all" dirty="0">
                <a:solidFill>
                  <a:schemeClr val="accent6">
                    <a:lumMod val="20000"/>
                    <a:lumOff val="80000"/>
                  </a:schemeClr>
                </a:solidFill>
                <a:latin typeface="Montserrat Light" panose="020B0604020202020204" charset="0"/>
              </a:rPr>
              <a:t>WE LOVE OUR </a:t>
            </a:r>
            <a:r>
              <a:rPr lang="en-US" b="1" u="sng" cap="all" dirty="0">
                <a:solidFill>
                  <a:schemeClr val="accent6">
                    <a:lumMod val="20000"/>
                    <a:lumOff val="80000"/>
                  </a:schemeClr>
                </a:solidFill>
                <a:latin typeface="Montserrat Light" panose="020B0604020202020204" charset="0"/>
              </a:rPr>
              <a:t>DOGS</a:t>
            </a:r>
          </a:p>
          <a:p>
            <a:r>
              <a:rPr lang="en-US" sz="1100" dirty="0">
                <a:latin typeface="Montserrat Light" panose="020B0604020202020204" charset="0"/>
              </a:rPr>
              <a:t>At last count we had 40+ office dogs.</a:t>
            </a:r>
          </a:p>
          <a:p>
            <a:endParaRPr lang="en-US" sz="1100" dirty="0">
              <a:latin typeface="Montserrat Light" panose="020B0604020202020204" charset="0"/>
            </a:endParaRPr>
          </a:p>
          <a:p>
            <a:r>
              <a:rPr lang="en-US" b="1" cap="all" dirty="0">
                <a:solidFill>
                  <a:srgbClr val="FE9C94"/>
                </a:solidFill>
                <a:latin typeface="Montserrat Light" panose="020B0604020202020204" charset="0"/>
              </a:rPr>
              <a:t>WE GIVE CHEERS</a:t>
            </a:r>
          </a:p>
          <a:p>
            <a:r>
              <a:rPr lang="en-US" sz="1100" dirty="0">
                <a:latin typeface="Montserrat Light" panose="020B0604020202020204" charset="0"/>
              </a:rPr>
              <a:t>It's 11a.m. or 5 o'clock somewhere.</a:t>
            </a:r>
          </a:p>
          <a:p>
            <a:endParaRPr lang="en-US" sz="1100" dirty="0">
              <a:latin typeface="Montserrat Light" panose="020B0604020202020204" charset="0"/>
            </a:endParaRPr>
          </a:p>
          <a:p>
            <a:r>
              <a:rPr lang="en-US" dirty="0">
                <a:hlinkClick r:id="rId3"/>
              </a:rPr>
              <a:t/>
            </a:r>
            <a:br>
              <a:rPr lang="en-US" dirty="0">
                <a:hlinkClick r:id="rId3"/>
              </a:rPr>
            </a:br>
            <a:endParaRPr lang="en-US" dirty="0"/>
          </a:p>
        </p:txBody>
      </p:sp>
      <p:sp>
        <p:nvSpPr>
          <p:cNvPr id="6" name="Google Shape;627;p14"/>
          <p:cNvSpPr txBox="1">
            <a:spLocks/>
          </p:cNvSpPr>
          <p:nvPr/>
        </p:nvSpPr>
        <p:spPr>
          <a:xfrm>
            <a:off x="6468934" y="3509412"/>
            <a:ext cx="3232358"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Montserrat"/>
              <a:buNone/>
              <a:defRPr sz="40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9pPr>
          </a:lstStyle>
          <a:p>
            <a:r>
              <a:rPr lang="en-US" sz="1800" dirty="0">
                <a:solidFill>
                  <a:schemeClr val="bg1"/>
                </a:solidFill>
              </a:rPr>
              <a:t>Company’s values</a:t>
            </a:r>
          </a:p>
          <a:p>
            <a:r>
              <a:rPr lang="en-US" sz="1800" dirty="0">
                <a:solidFill>
                  <a:schemeClr val="bg1"/>
                </a:solidFill>
              </a:rPr>
              <a:t>     &amp; Interests</a:t>
            </a:r>
          </a:p>
        </p:txBody>
      </p:sp>
      <p:sp>
        <p:nvSpPr>
          <p:cNvPr id="5" name="Oval 4"/>
          <p:cNvSpPr/>
          <p:nvPr/>
        </p:nvSpPr>
        <p:spPr>
          <a:xfrm>
            <a:off x="5801218" y="375716"/>
            <a:ext cx="3453205" cy="4551829"/>
          </a:xfrm>
          <a:prstGeom prst="ellipse">
            <a:avLst/>
          </a:prstGeom>
          <a:noFill/>
          <a:ln>
            <a:solidFill>
              <a:schemeClr val="bg1">
                <a:lumMod val="95000"/>
              </a:schemeClr>
            </a:solidFill>
          </a:ln>
          <a:effectLst>
            <a:outerShdw blurRad="406400" dist="177800" dir="3240000" sx="99000" sy="99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41732" y="1084521"/>
            <a:ext cx="2412838" cy="2523768"/>
          </a:xfrm>
          <a:prstGeom prst="rect">
            <a:avLst/>
          </a:prstGeom>
          <a:noFill/>
        </p:spPr>
        <p:txBody>
          <a:bodyPr wrap="square" rtlCol="0">
            <a:spAutoFit/>
          </a:bodyPr>
          <a:lstStyle/>
          <a:p>
            <a:r>
              <a:rPr lang="en-US" sz="1800" b="1" dirty="0">
                <a:solidFill>
                  <a:srgbClr val="290D0E"/>
                </a:solidFill>
              </a:rPr>
              <a:t>Health conscious culinary </a:t>
            </a:r>
          </a:p>
          <a:p>
            <a:endParaRPr lang="en-US" sz="1800" b="1" dirty="0">
              <a:solidFill>
                <a:srgbClr val="290D0E"/>
              </a:solidFill>
            </a:endParaRPr>
          </a:p>
          <a:p>
            <a:r>
              <a:rPr lang="en-US" sz="1800" b="1" dirty="0">
                <a:solidFill>
                  <a:srgbClr val="290D0E"/>
                </a:solidFill>
              </a:rPr>
              <a:t>Sport and exercise </a:t>
            </a:r>
          </a:p>
          <a:p>
            <a:endParaRPr lang="en-US" sz="1800" b="1" dirty="0">
              <a:solidFill>
                <a:srgbClr val="290D0E"/>
              </a:solidFill>
            </a:endParaRPr>
          </a:p>
          <a:p>
            <a:r>
              <a:rPr lang="en-US" sz="1800" b="1" dirty="0">
                <a:solidFill>
                  <a:srgbClr val="290D0E"/>
                </a:solidFill>
              </a:rPr>
              <a:t>Animal friendliness</a:t>
            </a:r>
          </a:p>
          <a:p>
            <a:endParaRPr lang="en-US" sz="1800" b="1" dirty="0">
              <a:solidFill>
                <a:srgbClr val="290D0E"/>
              </a:solidFill>
            </a:endParaRPr>
          </a:p>
          <a:p>
            <a:r>
              <a:rPr lang="en-US" sz="1800" b="1" dirty="0">
                <a:solidFill>
                  <a:srgbClr val="290D0E"/>
                </a:solidFill>
              </a:rPr>
              <a:t>Beverages</a:t>
            </a:r>
          </a:p>
          <a:p>
            <a:endParaRPr lang="en-US" dirty="0">
              <a:solidFill>
                <a:schemeClr val="accent6">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Picture 2">
            <a:extLst>
              <a:ext uri="{FF2B5EF4-FFF2-40B4-BE49-F238E27FC236}">
                <a16:creationId xmlns:a16="http://schemas.microsoft.com/office/drawing/2014/main" id="{99471944-5A58-4BBD-9298-9F65BE24B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46" y="1143556"/>
            <a:ext cx="3907894" cy="19872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958A650-D384-406C-BDC1-4064020A023E}"/>
              </a:ext>
            </a:extLst>
          </p:cNvPr>
          <p:cNvSpPr txBox="1"/>
          <p:nvPr/>
        </p:nvSpPr>
        <p:spPr>
          <a:xfrm>
            <a:off x="397946" y="264592"/>
            <a:ext cx="3672000" cy="738664"/>
          </a:xfrm>
          <a:prstGeom prst="rect">
            <a:avLst/>
          </a:prstGeom>
          <a:solidFill>
            <a:schemeClr val="lt1"/>
          </a:solidFill>
          <a:ln w="25400">
            <a:solidFill>
              <a:srgbClr val="FF0000"/>
            </a:solidFill>
          </a:ln>
          <a:effectLst>
            <a:softEdge rad="0"/>
          </a:effectLst>
        </p:spPr>
        <p:txBody>
          <a:bodyPr wrap="square" rtlCol="0">
            <a:spAutoFit/>
          </a:bodyPr>
          <a:lstStyle/>
          <a:p>
            <a:r>
              <a:rPr lang="en-IN" b="1" dirty="0"/>
              <a:t>Most used cooking appliance is stove top followed by microwave and oven/broiler</a:t>
            </a:r>
            <a:endParaRPr lang="en-US" b="1" dirty="0"/>
          </a:p>
        </p:txBody>
      </p:sp>
      <p:pic>
        <p:nvPicPr>
          <p:cNvPr id="6" name="Picture 5"/>
          <p:cNvPicPr>
            <a:picLocks noChangeAspect="1"/>
          </p:cNvPicPr>
          <p:nvPr/>
        </p:nvPicPr>
        <p:blipFill>
          <a:blip r:embed="rId3"/>
          <a:stretch>
            <a:fillRect/>
          </a:stretch>
        </p:blipFill>
        <p:spPr>
          <a:xfrm>
            <a:off x="4471684" y="107151"/>
            <a:ext cx="4453655" cy="3341728"/>
          </a:xfrm>
          <a:prstGeom prst="rect">
            <a:avLst/>
          </a:prstGeom>
        </p:spPr>
      </p:pic>
    </p:spTree>
    <p:extLst>
      <p:ext uri="{BB962C8B-B14F-4D97-AF65-F5344CB8AC3E}">
        <p14:creationId xmlns:p14="http://schemas.microsoft.com/office/powerpoint/2010/main" val="2284735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2">
            <a:extLst>
              <a:ext uri="{FF2B5EF4-FFF2-40B4-BE49-F238E27FC236}">
                <a16:creationId xmlns:a16="http://schemas.microsoft.com/office/drawing/2014/main" id="{73576AD7-5A65-422E-A818-4295C7D85210}"/>
              </a:ext>
            </a:extLst>
          </p:cNvPr>
          <p:cNvSpPr txBox="1"/>
          <p:nvPr/>
        </p:nvSpPr>
        <p:spPr>
          <a:xfrm>
            <a:off x="1006608" y="0"/>
            <a:ext cx="6239436"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t>Satisfaction with Dinner </a:t>
            </a:r>
          </a:p>
        </p:txBody>
      </p:sp>
      <p:sp>
        <p:nvSpPr>
          <p:cNvPr id="5" name="TextBox 4">
            <a:extLst>
              <a:ext uri="{FF2B5EF4-FFF2-40B4-BE49-F238E27FC236}">
                <a16:creationId xmlns:a16="http://schemas.microsoft.com/office/drawing/2014/main" id="{40D3BC87-E298-4C1C-83F8-F99196CBC934}"/>
              </a:ext>
            </a:extLst>
          </p:cNvPr>
          <p:cNvSpPr txBox="1"/>
          <p:nvPr/>
        </p:nvSpPr>
        <p:spPr>
          <a:xfrm>
            <a:off x="438525" y="922619"/>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Most respondents (77%) are satisfied with their dinner choices</a:t>
            </a:r>
            <a:endParaRPr lang="en-US" b="1" dirty="0"/>
          </a:p>
        </p:txBody>
      </p:sp>
      <p:pic>
        <p:nvPicPr>
          <p:cNvPr id="6" name="Picture 5" descr="A close up of a logo&#10;&#10;Description automatically generated">
            <a:extLst>
              <a:ext uri="{FF2B5EF4-FFF2-40B4-BE49-F238E27FC236}">
                <a16:creationId xmlns:a16="http://schemas.microsoft.com/office/drawing/2014/main" id="{D6DE84C3-3F67-4316-B453-BF0312B6E6B4}"/>
              </a:ext>
            </a:extLst>
          </p:cNvPr>
          <p:cNvPicPr>
            <a:picLocks noChangeAspect="1"/>
          </p:cNvPicPr>
          <p:nvPr/>
        </p:nvPicPr>
        <p:blipFill>
          <a:blip r:embed="rId2"/>
          <a:stretch>
            <a:fillRect/>
          </a:stretch>
        </p:blipFill>
        <p:spPr>
          <a:xfrm>
            <a:off x="4500038" y="631474"/>
            <a:ext cx="4056746" cy="1628730"/>
          </a:xfrm>
          <a:prstGeom prst="rect">
            <a:avLst/>
          </a:prstGeom>
        </p:spPr>
      </p:pic>
      <p:sp>
        <p:nvSpPr>
          <p:cNvPr id="7" name="TextBox 6">
            <a:extLst>
              <a:ext uri="{FF2B5EF4-FFF2-40B4-BE49-F238E27FC236}">
                <a16:creationId xmlns:a16="http://schemas.microsoft.com/office/drawing/2014/main" id="{8D000DED-6C9C-436F-977F-AD3B85B8BA32}"/>
              </a:ext>
            </a:extLst>
          </p:cNvPr>
          <p:cNvSpPr txBox="1"/>
          <p:nvPr/>
        </p:nvSpPr>
        <p:spPr>
          <a:xfrm>
            <a:off x="460296" y="1812685"/>
            <a:ext cx="3672000" cy="738664"/>
          </a:xfrm>
          <a:prstGeom prst="rect">
            <a:avLst/>
          </a:prstGeom>
          <a:solidFill>
            <a:schemeClr val="lt1"/>
          </a:solidFill>
          <a:ln w="25400">
            <a:solidFill>
              <a:srgbClr val="FF0000"/>
            </a:solidFill>
          </a:ln>
          <a:effectLst>
            <a:softEdge rad="0"/>
          </a:effectLst>
        </p:spPr>
        <p:txBody>
          <a:bodyPr wrap="square" rtlCol="0">
            <a:spAutoFit/>
          </a:bodyPr>
          <a:lstStyle/>
          <a:p>
            <a:r>
              <a:rPr lang="en-IN" b="1" dirty="0"/>
              <a:t>70.6% of respondents make dinner choices that are healthier than other options</a:t>
            </a:r>
            <a:endParaRPr lang="en-US" b="1" dirty="0"/>
          </a:p>
        </p:txBody>
      </p:sp>
      <p:pic>
        <p:nvPicPr>
          <p:cNvPr id="8" name="Picture 4">
            <a:extLst>
              <a:ext uri="{FF2B5EF4-FFF2-40B4-BE49-F238E27FC236}">
                <a16:creationId xmlns:a16="http://schemas.microsoft.com/office/drawing/2014/main" id="{4682A8E4-8E69-405F-879E-54D0A205E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199" y="2183292"/>
            <a:ext cx="3790585" cy="16623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2DE2C2-C8DA-4356-92ED-3521588E5502}"/>
              </a:ext>
            </a:extLst>
          </p:cNvPr>
          <p:cNvSpPr txBox="1"/>
          <p:nvPr/>
        </p:nvSpPr>
        <p:spPr>
          <a:xfrm>
            <a:off x="474384" y="2948641"/>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85% respondents prefer dinner choices that are tasty </a:t>
            </a:r>
            <a:endParaRPr lang="en-US" b="1" dirty="0"/>
          </a:p>
        </p:txBody>
      </p:sp>
    </p:spTree>
    <p:extLst>
      <p:ext uri="{BB962C8B-B14F-4D97-AF65-F5344CB8AC3E}">
        <p14:creationId xmlns:p14="http://schemas.microsoft.com/office/powerpoint/2010/main" val="2187425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Picture 2">
            <a:extLst>
              <a:ext uri="{FF2B5EF4-FFF2-40B4-BE49-F238E27FC236}">
                <a16:creationId xmlns:a16="http://schemas.microsoft.com/office/drawing/2014/main" id="{7DE12D02-7D28-447B-9B3E-A01CCF199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208" y="0"/>
            <a:ext cx="2703276" cy="16988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57906B-D2CC-454F-9189-7B497E8A3473}"/>
              </a:ext>
            </a:extLst>
          </p:cNvPr>
          <p:cNvSpPr txBox="1"/>
          <p:nvPr/>
        </p:nvSpPr>
        <p:spPr>
          <a:xfrm>
            <a:off x="614467" y="330949"/>
            <a:ext cx="3700630" cy="954107"/>
          </a:xfrm>
          <a:prstGeom prst="rect">
            <a:avLst/>
          </a:prstGeom>
          <a:solidFill>
            <a:schemeClr val="lt1"/>
          </a:solidFill>
          <a:ln w="25400">
            <a:solidFill>
              <a:srgbClr val="FF0000"/>
            </a:solidFill>
          </a:ln>
          <a:effectLst>
            <a:softEdge rad="0"/>
          </a:effectLst>
        </p:spPr>
        <p:txBody>
          <a:bodyPr wrap="square" rtlCol="0">
            <a:spAutoFit/>
          </a:bodyPr>
          <a:lstStyle/>
          <a:p>
            <a:r>
              <a:rPr lang="en-IN" b="1" dirty="0"/>
              <a:t>58% respondents felt their hunger was satisfied.</a:t>
            </a:r>
          </a:p>
          <a:p>
            <a:r>
              <a:rPr lang="en-IN" b="1" dirty="0"/>
              <a:t>40% not completely satisfied</a:t>
            </a:r>
          </a:p>
          <a:p>
            <a:r>
              <a:rPr lang="en-IN" b="1" dirty="0"/>
              <a:t>2% not satisfied at all</a:t>
            </a:r>
            <a:endParaRPr lang="en-US" b="1" dirty="0"/>
          </a:p>
        </p:txBody>
      </p:sp>
      <p:pic>
        <p:nvPicPr>
          <p:cNvPr id="6" name="Picture 4">
            <a:extLst>
              <a:ext uri="{FF2B5EF4-FFF2-40B4-BE49-F238E27FC236}">
                <a16:creationId xmlns:a16="http://schemas.microsoft.com/office/drawing/2014/main" id="{162030C6-F3C2-47B8-B0CD-6BD994584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477"/>
          <a:stretch/>
        </p:blipFill>
        <p:spPr bwMode="auto">
          <a:xfrm>
            <a:off x="4343727" y="1061789"/>
            <a:ext cx="2341549" cy="16298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6911CF-29D3-4E3E-8899-5E83B8F3717A}"/>
              </a:ext>
            </a:extLst>
          </p:cNvPr>
          <p:cNvSpPr txBox="1"/>
          <p:nvPr/>
        </p:nvSpPr>
        <p:spPr>
          <a:xfrm>
            <a:off x="643097" y="1632049"/>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Majority of respondents felt their dinner did not completely energize them</a:t>
            </a:r>
            <a:endParaRPr lang="en-US" b="1" dirty="0"/>
          </a:p>
        </p:txBody>
      </p:sp>
      <p:pic>
        <p:nvPicPr>
          <p:cNvPr id="8" name="Picture 6">
            <a:extLst>
              <a:ext uri="{FF2B5EF4-FFF2-40B4-BE49-F238E27FC236}">
                <a16:creationId xmlns:a16="http://schemas.microsoft.com/office/drawing/2014/main" id="{DCE7D048-4578-442F-BCD2-B160EF9D21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1922"/>
          <a:stretch/>
        </p:blipFill>
        <p:spPr bwMode="auto">
          <a:xfrm>
            <a:off x="6539905" y="2399941"/>
            <a:ext cx="2427882" cy="16068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4ACF0C-A989-461C-BBA2-72537F825A37}"/>
              </a:ext>
            </a:extLst>
          </p:cNvPr>
          <p:cNvSpPr txBox="1"/>
          <p:nvPr/>
        </p:nvSpPr>
        <p:spPr>
          <a:xfrm>
            <a:off x="614467" y="2777655"/>
            <a:ext cx="3672000"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61% of respondents do not think their dinner is a well-balanced meal</a:t>
            </a:r>
            <a:endParaRPr lang="en-US" b="1" dirty="0"/>
          </a:p>
        </p:txBody>
      </p:sp>
    </p:spTree>
    <p:extLst>
      <p:ext uri="{BB962C8B-B14F-4D97-AF65-F5344CB8AC3E}">
        <p14:creationId xmlns:p14="http://schemas.microsoft.com/office/powerpoint/2010/main" val="292187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Picture 2">
            <a:extLst>
              <a:ext uri="{FF2B5EF4-FFF2-40B4-BE49-F238E27FC236}">
                <a16:creationId xmlns:a16="http://schemas.microsoft.com/office/drawing/2014/main" id="{E973CC85-8B05-411A-B0DF-0FD5AECFA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8"/>
          <a:stretch/>
        </p:blipFill>
        <p:spPr bwMode="auto">
          <a:xfrm>
            <a:off x="5395393" y="45386"/>
            <a:ext cx="3149589" cy="19732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8E7DED8-73CA-4C94-B866-93DC9C0306E3}"/>
              </a:ext>
            </a:extLst>
          </p:cNvPr>
          <p:cNvSpPr txBox="1"/>
          <p:nvPr/>
        </p:nvSpPr>
        <p:spPr>
          <a:xfrm>
            <a:off x="307905" y="745855"/>
            <a:ext cx="4503378" cy="530219"/>
          </a:xfrm>
          <a:prstGeom prst="rect">
            <a:avLst/>
          </a:prstGeom>
          <a:solidFill>
            <a:schemeClr val="lt1"/>
          </a:solidFill>
          <a:ln w="25400">
            <a:solidFill>
              <a:srgbClr val="FF0000"/>
            </a:solidFill>
          </a:ln>
          <a:effectLst>
            <a:softEdge rad="0"/>
          </a:effectLst>
        </p:spPr>
        <p:txBody>
          <a:bodyPr wrap="square" rtlCol="0">
            <a:spAutoFit/>
          </a:bodyPr>
          <a:lstStyle/>
          <a:p>
            <a:r>
              <a:rPr lang="en-IN" b="1" dirty="0"/>
              <a:t>Only 48% satisfied with comfort level of food. More than half (51%) of respondents are dissatisfied</a:t>
            </a:r>
            <a:endParaRPr lang="en-US" b="1" dirty="0"/>
          </a:p>
        </p:txBody>
      </p:sp>
      <p:pic>
        <p:nvPicPr>
          <p:cNvPr id="6" name="Picture 4">
            <a:extLst>
              <a:ext uri="{FF2B5EF4-FFF2-40B4-BE49-F238E27FC236}">
                <a16:creationId xmlns:a16="http://schemas.microsoft.com/office/drawing/2014/main" id="{6C766F97-9396-4561-BB03-851A58E29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231"/>
          <a:stretch/>
        </p:blipFill>
        <p:spPr bwMode="auto">
          <a:xfrm>
            <a:off x="5395393" y="2018587"/>
            <a:ext cx="3338774" cy="20150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61B6D9-277E-4A73-850B-6D111C64A95D}"/>
              </a:ext>
            </a:extLst>
          </p:cNvPr>
          <p:cNvSpPr txBox="1"/>
          <p:nvPr/>
        </p:nvSpPr>
        <p:spPr>
          <a:xfrm>
            <a:off x="307905" y="2392620"/>
            <a:ext cx="4503378" cy="530219"/>
          </a:xfrm>
          <a:prstGeom prst="rect">
            <a:avLst/>
          </a:prstGeom>
          <a:solidFill>
            <a:schemeClr val="lt1"/>
          </a:solidFill>
          <a:ln w="25400">
            <a:solidFill>
              <a:srgbClr val="FF0000"/>
            </a:solidFill>
          </a:ln>
          <a:effectLst>
            <a:softEdge rad="0"/>
          </a:effectLst>
        </p:spPr>
        <p:txBody>
          <a:bodyPr wrap="square" rtlCol="0">
            <a:spAutoFit/>
          </a:bodyPr>
          <a:lstStyle/>
          <a:p>
            <a:r>
              <a:rPr lang="en-IN" b="1" dirty="0"/>
              <a:t>Roughly half the respondents (52.3%) allocate time to eat dinner and (47.9%) do not. </a:t>
            </a:r>
            <a:endParaRPr lang="en-US" b="1" dirty="0"/>
          </a:p>
        </p:txBody>
      </p:sp>
    </p:spTree>
    <p:extLst>
      <p:ext uri="{BB962C8B-B14F-4D97-AF65-F5344CB8AC3E}">
        <p14:creationId xmlns:p14="http://schemas.microsoft.com/office/powerpoint/2010/main" val="20132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4" name="Picture 2">
            <a:extLst>
              <a:ext uri="{FF2B5EF4-FFF2-40B4-BE49-F238E27FC236}">
                <a16:creationId xmlns:a16="http://schemas.microsoft.com/office/drawing/2014/main" id="{C9B16785-DBDE-4D97-98CE-7B0C50F38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908" y="361917"/>
            <a:ext cx="2018890" cy="14288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0E81F4-7228-49EF-AC7B-74EC8E6199A8}"/>
              </a:ext>
            </a:extLst>
          </p:cNvPr>
          <p:cNvSpPr txBox="1"/>
          <p:nvPr/>
        </p:nvSpPr>
        <p:spPr>
          <a:xfrm>
            <a:off x="446580" y="699150"/>
            <a:ext cx="4513835" cy="523220"/>
          </a:xfrm>
          <a:prstGeom prst="rect">
            <a:avLst/>
          </a:prstGeom>
          <a:solidFill>
            <a:schemeClr val="lt1"/>
          </a:solidFill>
          <a:ln w="25400">
            <a:solidFill>
              <a:srgbClr val="FF0000"/>
            </a:solidFill>
          </a:ln>
          <a:effectLst>
            <a:softEdge rad="0"/>
          </a:effectLst>
        </p:spPr>
        <p:txBody>
          <a:bodyPr wrap="square" rtlCol="0">
            <a:spAutoFit/>
          </a:bodyPr>
          <a:lstStyle/>
          <a:p>
            <a:r>
              <a:rPr lang="en-IN" b="1" dirty="0"/>
              <a:t>72% of respondents have consumed some type of snack in the past 24 hours</a:t>
            </a:r>
            <a:endParaRPr lang="en-US" b="1" dirty="0"/>
          </a:p>
        </p:txBody>
      </p:sp>
      <p:pic>
        <p:nvPicPr>
          <p:cNvPr id="6" name="Picture 4">
            <a:extLst>
              <a:ext uri="{FF2B5EF4-FFF2-40B4-BE49-F238E27FC236}">
                <a16:creationId xmlns:a16="http://schemas.microsoft.com/office/drawing/2014/main" id="{A888A8DC-77FD-450E-9F6F-4DD89FD50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780" y="1808223"/>
            <a:ext cx="3641724" cy="18813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918EA1-6ACD-4A09-96BB-71CFF7BEC5A5}"/>
              </a:ext>
            </a:extLst>
          </p:cNvPr>
          <p:cNvSpPr txBox="1"/>
          <p:nvPr/>
        </p:nvSpPr>
        <p:spPr>
          <a:xfrm>
            <a:off x="427530" y="2089800"/>
            <a:ext cx="4513835" cy="954107"/>
          </a:xfrm>
          <a:prstGeom prst="rect">
            <a:avLst/>
          </a:prstGeom>
          <a:solidFill>
            <a:schemeClr val="lt1"/>
          </a:solidFill>
          <a:ln w="25400">
            <a:solidFill>
              <a:srgbClr val="FF0000"/>
            </a:solidFill>
          </a:ln>
          <a:effectLst>
            <a:softEdge rad="0"/>
          </a:effectLst>
        </p:spPr>
        <p:txBody>
          <a:bodyPr wrap="square" rtlCol="0">
            <a:spAutoFit/>
          </a:bodyPr>
          <a:lstStyle/>
          <a:p>
            <a:r>
              <a:rPr lang="en-IN" b="1" dirty="0"/>
              <a:t>People most commonly have a snack between “lunch and dinner”(51.1%) and “after dinner” (33.24%) followed by “between breakfast and lunch” (30.6%)</a:t>
            </a:r>
            <a:endParaRPr lang="en-US" b="1" dirty="0"/>
          </a:p>
        </p:txBody>
      </p:sp>
    </p:spTree>
    <p:extLst>
      <p:ext uri="{BB962C8B-B14F-4D97-AF65-F5344CB8AC3E}">
        <p14:creationId xmlns:p14="http://schemas.microsoft.com/office/powerpoint/2010/main" val="2807648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4" name="TextBox 3">
            <a:extLst>
              <a:ext uri="{FF2B5EF4-FFF2-40B4-BE49-F238E27FC236}">
                <a16:creationId xmlns:a16="http://schemas.microsoft.com/office/drawing/2014/main" id="{B9EADEC1-5CE5-455C-BF79-F28737387B6F}"/>
              </a:ext>
            </a:extLst>
          </p:cNvPr>
          <p:cNvSpPr txBox="1"/>
          <p:nvPr/>
        </p:nvSpPr>
        <p:spPr>
          <a:xfrm>
            <a:off x="506401" y="921341"/>
            <a:ext cx="3525850" cy="2893100"/>
          </a:xfrm>
          <a:prstGeom prst="rect">
            <a:avLst/>
          </a:prstGeom>
          <a:solidFill>
            <a:schemeClr val="lt1"/>
          </a:solidFill>
          <a:ln w="25400">
            <a:solidFill>
              <a:srgbClr val="FF0000"/>
            </a:solidFill>
          </a:ln>
          <a:effectLst>
            <a:softEdge rad="0"/>
          </a:effectLst>
        </p:spPr>
        <p:txBody>
          <a:bodyPr wrap="square" rtlCol="0">
            <a:spAutoFit/>
          </a:bodyPr>
          <a:lstStyle/>
          <a:p>
            <a:r>
              <a:rPr lang="en-IN" sz="1200" dirty="0"/>
              <a:t>Profiling the respondents based on criteria here we see the majority</a:t>
            </a:r>
          </a:p>
          <a:p>
            <a:pPr marL="285750" indent="-285750">
              <a:buFont typeface="Arial" panose="020B0604020202020204" pitchFamily="34" charset="0"/>
              <a:buChar char="•"/>
            </a:pPr>
            <a:r>
              <a:rPr lang="en-IN" sz="1200" dirty="0"/>
              <a:t>do not actively seek out or believe natural products are good.</a:t>
            </a:r>
          </a:p>
          <a:p>
            <a:pPr marL="285750" indent="-285750">
              <a:buFont typeface="Arial" panose="020B0604020202020204" pitchFamily="34" charset="0"/>
              <a:buChar char="•"/>
            </a:pPr>
            <a:r>
              <a:rPr lang="en-IN" sz="1200" dirty="0"/>
              <a:t>do not compromise on taste or convenience for health. </a:t>
            </a:r>
          </a:p>
          <a:p>
            <a:pPr marL="285750" indent="-285750">
              <a:buFont typeface="Arial" panose="020B0604020202020204" pitchFamily="34" charset="0"/>
              <a:buChar char="•"/>
            </a:pPr>
            <a:r>
              <a:rPr lang="en-IN" sz="1200" dirty="0"/>
              <a:t>do not regularly consume organic foods and allow junk food into their homes. </a:t>
            </a:r>
          </a:p>
          <a:p>
            <a:pPr marL="285750" indent="-285750">
              <a:buFont typeface="Arial" panose="020B0604020202020204" pitchFamily="34" charset="0"/>
              <a:buChar char="•"/>
            </a:pPr>
            <a:r>
              <a:rPr lang="en-IN" sz="1200" dirty="0"/>
              <a:t>however show an inclination toward fresh rather than canned or frozen food, </a:t>
            </a:r>
          </a:p>
          <a:p>
            <a:pPr marL="285750" indent="-285750">
              <a:buFont typeface="Arial" panose="020B0604020202020204" pitchFamily="34" charset="0"/>
              <a:buChar char="•"/>
            </a:pPr>
            <a:r>
              <a:rPr lang="en-IN" sz="1200" dirty="0"/>
              <a:t>spend time searching the store for new products</a:t>
            </a:r>
          </a:p>
          <a:p>
            <a:pPr marL="285750" indent="-285750">
              <a:buFont typeface="Arial" panose="020B0604020202020204" pitchFamily="34" charset="0"/>
              <a:buChar char="•"/>
            </a:pPr>
            <a:r>
              <a:rPr lang="en-IN" sz="1200" dirty="0"/>
              <a:t>plan their meals ahead of time and prefer high grade food.</a:t>
            </a:r>
            <a:endParaRPr lang="en-US" sz="1200" dirty="0"/>
          </a:p>
          <a:p>
            <a:endParaRPr lang="en-US" b="1" dirty="0"/>
          </a:p>
        </p:txBody>
      </p:sp>
      <p:sp>
        <p:nvSpPr>
          <p:cNvPr id="5" name="TextBox 4">
            <a:extLst>
              <a:ext uri="{FF2B5EF4-FFF2-40B4-BE49-F238E27FC236}">
                <a16:creationId xmlns:a16="http://schemas.microsoft.com/office/drawing/2014/main" id="{FF2124CD-FF57-4667-8269-BE3261227C54}"/>
              </a:ext>
            </a:extLst>
          </p:cNvPr>
          <p:cNvSpPr txBox="1"/>
          <p:nvPr/>
        </p:nvSpPr>
        <p:spPr>
          <a:xfrm>
            <a:off x="501650" y="577850"/>
            <a:ext cx="3054350" cy="307777"/>
          </a:xfrm>
          <a:prstGeom prst="rect">
            <a:avLst/>
          </a:prstGeom>
          <a:noFill/>
        </p:spPr>
        <p:txBody>
          <a:bodyPr wrap="square" rtlCol="0">
            <a:spAutoFit/>
          </a:bodyPr>
          <a:lstStyle/>
          <a:p>
            <a:r>
              <a:rPr lang="en-IN" dirty="0"/>
              <a:t>Food Related</a:t>
            </a:r>
            <a:endParaRPr lang="en-US" dirty="0"/>
          </a:p>
        </p:txBody>
      </p:sp>
      <p:sp>
        <p:nvSpPr>
          <p:cNvPr id="6" name="TextBox 5">
            <a:extLst>
              <a:ext uri="{FF2B5EF4-FFF2-40B4-BE49-F238E27FC236}">
                <a16:creationId xmlns:a16="http://schemas.microsoft.com/office/drawing/2014/main" id="{FBD8C807-7034-4967-8951-1133E6BFEDD1}"/>
              </a:ext>
            </a:extLst>
          </p:cNvPr>
          <p:cNvSpPr txBox="1"/>
          <p:nvPr/>
        </p:nvSpPr>
        <p:spPr>
          <a:xfrm>
            <a:off x="4487851" y="895941"/>
            <a:ext cx="3779850" cy="2339102"/>
          </a:xfrm>
          <a:prstGeom prst="rect">
            <a:avLst/>
          </a:prstGeom>
          <a:solidFill>
            <a:schemeClr val="lt1"/>
          </a:solidFill>
          <a:ln w="25400">
            <a:solidFill>
              <a:srgbClr val="FF0000"/>
            </a:solidFill>
          </a:ln>
          <a:effectLst>
            <a:softEdge rad="0"/>
          </a:effectLst>
        </p:spPr>
        <p:txBody>
          <a:bodyPr wrap="square" rtlCol="0">
            <a:spAutoFit/>
          </a:bodyPr>
          <a:lstStyle/>
          <a:p>
            <a:r>
              <a:rPr lang="en-US" sz="1200" dirty="0"/>
              <a:t>Here we see the majority</a:t>
            </a:r>
          </a:p>
          <a:p>
            <a:pPr marL="285750" indent="-285750">
              <a:buFont typeface="Arial" panose="020B0604020202020204" pitchFamily="34" charset="0"/>
              <a:buChar char="•"/>
            </a:pPr>
            <a:r>
              <a:rPr lang="en-US" sz="1200" dirty="0"/>
              <a:t>Do not follow latest trends</a:t>
            </a:r>
          </a:p>
          <a:p>
            <a:pPr marL="285750" indent="-285750">
              <a:buFont typeface="Arial" panose="020B0604020202020204" pitchFamily="34" charset="0"/>
              <a:buChar char="•"/>
            </a:pPr>
            <a:r>
              <a:rPr lang="en-US" sz="1200" dirty="0"/>
              <a:t>Do not strive to achieve high social status or impress others with lifestyle</a:t>
            </a:r>
          </a:p>
          <a:p>
            <a:pPr marL="285750" indent="-285750">
              <a:buFont typeface="Arial" panose="020B0604020202020204" pitchFamily="34" charset="0"/>
              <a:buChar char="•"/>
            </a:pPr>
            <a:r>
              <a:rPr lang="en-US" sz="1200" dirty="0"/>
              <a:t>85% think time with family is priority</a:t>
            </a:r>
          </a:p>
          <a:p>
            <a:pPr marL="285750" indent="-285750">
              <a:buFont typeface="Arial" panose="020B0604020202020204" pitchFamily="34" charset="0"/>
              <a:buChar char="•"/>
            </a:pPr>
            <a:r>
              <a:rPr lang="en-US" sz="1200" dirty="0"/>
              <a:t>79% Seek variety in life</a:t>
            </a:r>
          </a:p>
          <a:p>
            <a:pPr marL="285750" indent="-285750">
              <a:buFont typeface="Arial" panose="020B0604020202020204" pitchFamily="34" charset="0"/>
              <a:buChar char="•"/>
            </a:pPr>
            <a:r>
              <a:rPr lang="en-US" sz="1200" dirty="0"/>
              <a:t>91% like to reward themselves with tasty food</a:t>
            </a:r>
          </a:p>
          <a:p>
            <a:pPr marL="285750" indent="-285750">
              <a:buFont typeface="Arial" panose="020B0604020202020204" pitchFamily="34" charset="0"/>
              <a:buChar char="•"/>
            </a:pPr>
            <a:r>
              <a:rPr lang="en-US" sz="1200" dirty="0"/>
              <a:t>79% buy food based on price</a:t>
            </a:r>
          </a:p>
          <a:p>
            <a:pPr marL="285750" indent="-285750">
              <a:buFont typeface="Arial" panose="020B0604020202020204" pitchFamily="34" charset="0"/>
              <a:buChar char="•"/>
            </a:pPr>
            <a:r>
              <a:rPr lang="en-US" sz="1200" dirty="0"/>
              <a:t>70% prefer food that saves them time in the kitchen.</a:t>
            </a:r>
          </a:p>
          <a:p>
            <a:endParaRPr lang="en-US" sz="1200" dirty="0"/>
          </a:p>
          <a:p>
            <a:endParaRPr lang="en-US" b="1" dirty="0"/>
          </a:p>
        </p:txBody>
      </p:sp>
      <p:sp>
        <p:nvSpPr>
          <p:cNvPr id="7" name="TextBox 6">
            <a:extLst>
              <a:ext uri="{FF2B5EF4-FFF2-40B4-BE49-F238E27FC236}">
                <a16:creationId xmlns:a16="http://schemas.microsoft.com/office/drawing/2014/main" id="{1F0A41F6-B60F-458B-8DE6-01463618962E}"/>
              </a:ext>
            </a:extLst>
          </p:cNvPr>
          <p:cNvSpPr txBox="1"/>
          <p:nvPr/>
        </p:nvSpPr>
        <p:spPr>
          <a:xfrm>
            <a:off x="4489450" y="565150"/>
            <a:ext cx="2146300" cy="307777"/>
          </a:xfrm>
          <a:prstGeom prst="rect">
            <a:avLst/>
          </a:prstGeom>
          <a:noFill/>
        </p:spPr>
        <p:txBody>
          <a:bodyPr wrap="square" rtlCol="0">
            <a:spAutoFit/>
          </a:bodyPr>
          <a:lstStyle/>
          <a:p>
            <a:r>
              <a:rPr lang="en-IN" dirty="0"/>
              <a:t>Other</a:t>
            </a:r>
            <a:endParaRPr lang="en-US" dirty="0"/>
          </a:p>
        </p:txBody>
      </p:sp>
    </p:spTree>
    <p:extLst>
      <p:ext uri="{BB962C8B-B14F-4D97-AF65-F5344CB8AC3E}">
        <p14:creationId xmlns:p14="http://schemas.microsoft.com/office/powerpoint/2010/main" val="1892542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1422574" y="1455318"/>
            <a:ext cx="3133500" cy="337383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C000"/>
                </a:solidFill>
              </a:rPr>
              <a:t>Wellness</a:t>
            </a:r>
            <a:r>
              <a:rPr lang="en-US" b="1" dirty="0"/>
              <a:t> </a:t>
            </a:r>
          </a:p>
          <a:p>
            <a:pPr marL="0" lvl="0" indent="0" algn="l" rtl="0">
              <a:spcBef>
                <a:spcPts val="600"/>
              </a:spcBef>
              <a:spcAft>
                <a:spcPts val="0"/>
              </a:spcAft>
              <a:buNone/>
            </a:pPr>
            <a:r>
              <a:rPr lang="en-US" sz="1600" dirty="0"/>
              <a:t>We are using the “points” variable. </a:t>
            </a:r>
          </a:p>
          <a:p>
            <a:pPr marL="0" lvl="0" indent="0" algn="l" rtl="0">
              <a:spcBef>
                <a:spcPts val="600"/>
              </a:spcBef>
              <a:spcAft>
                <a:spcPts val="0"/>
              </a:spcAft>
              <a:buNone/>
            </a:pPr>
            <a:r>
              <a:rPr lang="en-US" sz="1600" dirty="0"/>
              <a:t>Levels of </a:t>
            </a:r>
            <a:r>
              <a:rPr lang="en-US" sz="1600" dirty="0">
                <a:solidFill>
                  <a:srgbClr val="C00000"/>
                </a:solidFill>
              </a:rPr>
              <a:t>point</a:t>
            </a:r>
            <a:r>
              <a:rPr lang="en-US" sz="1600" dirty="0"/>
              <a:t> are:</a:t>
            </a:r>
          </a:p>
          <a:p>
            <a:r>
              <a:rPr lang="en-US" sz="1600" dirty="0"/>
              <a:t>Epitomizing Wellness </a:t>
            </a:r>
          </a:p>
          <a:p>
            <a:r>
              <a:rPr lang="en-US" sz="1600" dirty="0"/>
              <a:t>Aspiring to Wellness </a:t>
            </a:r>
          </a:p>
          <a:p>
            <a:r>
              <a:rPr lang="en-US" sz="1600" dirty="0"/>
              <a:t>Sacrificing Wellness </a:t>
            </a:r>
          </a:p>
          <a:p>
            <a:r>
              <a:rPr lang="en-US" sz="1600" dirty="0"/>
              <a:t>Scrambling for Wellness </a:t>
            </a:r>
          </a:p>
          <a:p>
            <a:r>
              <a:rPr lang="en-US" sz="1600" dirty="0"/>
              <a:t>Compromised Wellness </a:t>
            </a:r>
          </a:p>
          <a:p>
            <a:r>
              <a:rPr lang="en-US" sz="1600" dirty="0"/>
              <a:t>Neglected Wellness </a:t>
            </a:r>
            <a:endParaRPr lang="en-US" sz="1400" dirty="0"/>
          </a:p>
          <a:p>
            <a:pPr marL="0" lvl="0" indent="0" algn="l" rtl="0">
              <a:spcBef>
                <a:spcPts val="600"/>
              </a:spcBef>
              <a:spcAft>
                <a:spcPts val="0"/>
              </a:spcAft>
              <a:buNone/>
            </a:pPr>
            <a:endParaRPr lang="en-US" b="1" dirty="0"/>
          </a:p>
          <a:p>
            <a:pPr marL="0" lvl="0" indent="0" algn="l" rtl="0">
              <a:spcBef>
                <a:spcPts val="600"/>
              </a:spcBef>
              <a:spcAft>
                <a:spcPts val="0"/>
              </a:spcAft>
              <a:buNone/>
            </a:pPr>
            <a:endParaRPr b="1" dirty="0"/>
          </a:p>
        </p:txBody>
      </p:sp>
      <p:sp>
        <p:nvSpPr>
          <p:cNvPr id="689" name="Google Shape;689;p21"/>
          <p:cNvSpPr txBox="1">
            <a:spLocks noGrp="1"/>
          </p:cNvSpPr>
          <p:nvPr>
            <p:ph type="title"/>
          </p:nvPr>
        </p:nvSpPr>
        <p:spPr>
          <a:xfrm>
            <a:off x="1320025" y="866525"/>
            <a:ext cx="7397948"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and wellness Indicator </a:t>
            </a:r>
            <a:r>
              <a:rPr lang="en" sz="2000" dirty="0"/>
              <a:t>(Target variables)</a:t>
            </a:r>
            <a:r>
              <a:rPr lang="en" dirty="0"/>
              <a:t> </a:t>
            </a:r>
            <a:endParaRPr dirty="0"/>
          </a:p>
        </p:txBody>
      </p:sp>
      <p:sp>
        <p:nvSpPr>
          <p:cNvPr id="690" name="Google Shape;690;p21"/>
          <p:cNvSpPr txBox="1">
            <a:spLocks noGrp="1"/>
          </p:cNvSpPr>
          <p:nvPr>
            <p:ph type="body" idx="2"/>
          </p:nvPr>
        </p:nvSpPr>
        <p:spPr>
          <a:xfrm>
            <a:off x="4621395" y="1444905"/>
            <a:ext cx="3133500" cy="33049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C00000"/>
                </a:solidFill>
              </a:rPr>
              <a:t>Health</a:t>
            </a:r>
          </a:p>
          <a:p>
            <a:pPr marL="0" lvl="0" indent="0" algn="l" rtl="0">
              <a:spcBef>
                <a:spcPts val="600"/>
              </a:spcBef>
              <a:spcAft>
                <a:spcPts val="0"/>
              </a:spcAft>
              <a:buNone/>
            </a:pPr>
            <a:r>
              <a:rPr lang="en-US" sz="1600" dirty="0"/>
              <a:t>We have weight and height data in the, a good indicator of health is BMI(body mass index): weight/height</a:t>
            </a:r>
            <a:r>
              <a:rPr lang="en-US" dirty="0"/>
              <a:t>^</a:t>
            </a:r>
            <a:r>
              <a:rPr lang="en-US" sz="1400" dirty="0"/>
              <a:t>2</a:t>
            </a:r>
            <a:r>
              <a:rPr lang="en-US" sz="1600" dirty="0"/>
              <a:t> </a:t>
            </a:r>
          </a:p>
          <a:p>
            <a:pPr marL="0" lvl="0" indent="0" algn="l" rtl="0">
              <a:spcBef>
                <a:spcPts val="600"/>
              </a:spcBef>
              <a:spcAft>
                <a:spcPts val="0"/>
              </a:spcAft>
              <a:buNone/>
            </a:pPr>
            <a:r>
              <a:rPr lang="en-US" sz="1600" dirty="0"/>
              <a:t>Levels of </a:t>
            </a:r>
            <a:r>
              <a:rPr lang="en-US" sz="1600" dirty="0">
                <a:solidFill>
                  <a:srgbClr val="C00000"/>
                </a:solidFill>
              </a:rPr>
              <a:t>BMI</a:t>
            </a:r>
            <a:r>
              <a:rPr lang="en-US" sz="1600" dirty="0"/>
              <a:t> are: </a:t>
            </a:r>
          </a:p>
          <a:p>
            <a:r>
              <a:rPr lang="en-US" sz="1600" dirty="0"/>
              <a:t>Underweight </a:t>
            </a:r>
          </a:p>
          <a:p>
            <a:r>
              <a:rPr lang="en-US" sz="1600" dirty="0"/>
              <a:t>Normal </a:t>
            </a:r>
          </a:p>
          <a:p>
            <a:r>
              <a:rPr lang="en-US" sz="1600" dirty="0"/>
              <a:t>Overweight</a:t>
            </a:r>
          </a:p>
          <a:p>
            <a:r>
              <a:rPr lang="en-US" sz="1600" dirty="0"/>
              <a:t>Obese  </a:t>
            </a:r>
          </a:p>
          <a:p>
            <a:pPr marL="0" lvl="0" indent="0" algn="l" rtl="0">
              <a:spcBef>
                <a:spcPts val="600"/>
              </a:spcBef>
              <a:spcAft>
                <a:spcPts val="0"/>
              </a:spcAft>
              <a:buNone/>
            </a:pPr>
            <a:endParaRPr lang="en-US" sz="1600" dirty="0"/>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5" name="Picture 4"/>
          <p:cNvPicPr>
            <a:picLocks noChangeAspect="1"/>
          </p:cNvPicPr>
          <p:nvPr/>
        </p:nvPicPr>
        <p:blipFill rotWithShape="1">
          <a:blip r:embed="rId3"/>
          <a:srcRect l="5965" t="3236" r="7771" b="5559"/>
          <a:stretch/>
        </p:blipFill>
        <p:spPr>
          <a:xfrm>
            <a:off x="1164161" y="0"/>
            <a:ext cx="5343111" cy="5123915"/>
          </a:xfrm>
          <a:prstGeom prst="rect">
            <a:avLst/>
          </a:prstGeom>
        </p:spPr>
      </p:pic>
      <p:sp>
        <p:nvSpPr>
          <p:cNvPr id="696" name="Google Shape;696;p22"/>
          <p:cNvSpPr txBox="1">
            <a:spLocks noGrp="1"/>
          </p:cNvSpPr>
          <p:nvPr>
            <p:ph type="title"/>
          </p:nvPr>
        </p:nvSpPr>
        <p:spPr>
          <a:xfrm>
            <a:off x="0" y="319885"/>
            <a:ext cx="3467660" cy="5176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chemeClr val="bg1"/>
                </a:solidFill>
              </a:rPr>
              <a:t>Feature</a:t>
            </a:r>
            <a:r>
              <a:rPr lang="en" sz="2000" dirty="0"/>
              <a:t> engineering </a:t>
            </a:r>
            <a:endParaRPr sz="2000" dirty="0"/>
          </a:p>
        </p:txBody>
      </p:sp>
      <p:sp>
        <p:nvSpPr>
          <p:cNvPr id="700" name="Google Shape;70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4" name="Text Placeholder 3"/>
          <p:cNvSpPr>
            <a:spLocks noGrp="1"/>
          </p:cNvSpPr>
          <p:nvPr>
            <p:ph type="body" idx="3"/>
          </p:nvPr>
        </p:nvSpPr>
        <p:spPr>
          <a:xfrm>
            <a:off x="6608619" y="134575"/>
            <a:ext cx="2496866" cy="4156870"/>
          </a:xfrm>
        </p:spPr>
        <p:txBody>
          <a:bodyPr/>
          <a:lstStyle/>
          <a:p>
            <a:r>
              <a:rPr lang="en-US" sz="1400" dirty="0">
                <a:solidFill>
                  <a:srgbClr val="038365"/>
                </a:solidFill>
              </a:rPr>
              <a:t>Attitudinal </a:t>
            </a:r>
          </a:p>
          <a:p>
            <a:r>
              <a:rPr lang="en-US" sz="1400" dirty="0">
                <a:solidFill>
                  <a:srgbClr val="038365"/>
                </a:solidFill>
              </a:rPr>
              <a:t>Income low –high</a:t>
            </a:r>
          </a:p>
          <a:p>
            <a:r>
              <a:rPr lang="en-US" sz="1400" dirty="0">
                <a:solidFill>
                  <a:srgbClr val="038365"/>
                </a:solidFill>
              </a:rPr>
              <a:t>Healthy food score</a:t>
            </a:r>
          </a:p>
          <a:p>
            <a:r>
              <a:rPr lang="en-US" sz="1400" dirty="0">
                <a:solidFill>
                  <a:srgbClr val="038365"/>
                </a:solidFill>
              </a:rPr>
              <a:t>Unhealthy food score</a:t>
            </a:r>
          </a:p>
          <a:p>
            <a:r>
              <a:rPr lang="en-US" sz="1400" dirty="0">
                <a:solidFill>
                  <a:srgbClr val="038365"/>
                </a:solidFill>
              </a:rPr>
              <a:t>Total food score</a:t>
            </a:r>
          </a:p>
          <a:p>
            <a:r>
              <a:rPr lang="en-US" sz="1400" dirty="0">
                <a:solidFill>
                  <a:srgbClr val="038365"/>
                </a:solidFill>
              </a:rPr>
              <a:t>Dinner place</a:t>
            </a:r>
          </a:p>
          <a:p>
            <a:r>
              <a:rPr lang="en-US" sz="1400" dirty="0">
                <a:solidFill>
                  <a:srgbClr val="038365"/>
                </a:solidFill>
              </a:rPr>
              <a:t>Emotion while dinner</a:t>
            </a:r>
          </a:p>
          <a:p>
            <a:r>
              <a:rPr lang="en-US" sz="1400" dirty="0">
                <a:solidFill>
                  <a:srgbClr val="038365"/>
                </a:solidFill>
              </a:rPr>
              <a:t>Healthy dinner choice</a:t>
            </a:r>
          </a:p>
          <a:p>
            <a:r>
              <a:rPr lang="en-US" sz="1400" dirty="0">
                <a:solidFill>
                  <a:srgbClr val="038365"/>
                </a:solidFill>
              </a:rPr>
              <a:t>Dinner satisfaction</a:t>
            </a:r>
          </a:p>
          <a:p>
            <a:endParaRPr lang="en-US" sz="1400" dirty="0"/>
          </a:p>
          <a:p>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1"/>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analysis </a:t>
            </a:r>
            <a:endParaRPr dirty="0"/>
          </a:p>
        </p:txBody>
      </p:sp>
      <p:sp>
        <p:nvSpPr>
          <p:cNvPr id="787" name="Google Shape;78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788" name="Google Shape;788;p31"/>
          <p:cNvGrpSpPr/>
          <p:nvPr/>
        </p:nvGrpSpPr>
        <p:grpSpPr>
          <a:xfrm>
            <a:off x="5632317" y="1189775"/>
            <a:ext cx="3305700" cy="3483050"/>
            <a:chOff x="5632317" y="1189775"/>
            <a:chExt cx="3305700" cy="3483050"/>
          </a:xfrm>
        </p:grpSpPr>
        <p:sp>
          <p:nvSpPr>
            <p:cNvPr id="789" name="Google Shape;789;p31"/>
            <p:cNvSpPr/>
            <p:nvPr/>
          </p:nvSpPr>
          <p:spPr>
            <a:xfrm>
              <a:off x="5632317" y="1189775"/>
              <a:ext cx="3305700" cy="6690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Clustering and Segementation </a:t>
              </a:r>
            </a:p>
          </p:txBody>
        </p:sp>
        <p:sp>
          <p:nvSpPr>
            <p:cNvPr id="790" name="Google Shape;790;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rgbClr val="434343"/>
                  </a:solidFill>
                  <a:latin typeface="Montserrat Light"/>
                  <a:ea typeface="Montserrat Light"/>
                  <a:cs typeface="Montserrat Light"/>
                  <a:sym typeface="Montserrat Light"/>
                </a:rPr>
                <a:t>Based on the previous sections and with more feature engineering we will try to use clustering to divide our potential customers into different groups.</a:t>
              </a:r>
              <a:endParaRPr lang="en" sz="1000" dirty="0">
                <a:solidFill>
                  <a:srgbClr val="434343"/>
                </a:solidFill>
                <a:latin typeface="Montserrat Light"/>
                <a:ea typeface="Montserrat Light"/>
                <a:cs typeface="Montserrat Light"/>
                <a:sym typeface="Montserrat Light"/>
              </a:endParaRPr>
            </a:p>
          </p:txBody>
        </p:sp>
      </p:grpSp>
      <p:grpSp>
        <p:nvGrpSpPr>
          <p:cNvPr id="791" name="Google Shape;791;p31"/>
          <p:cNvGrpSpPr/>
          <p:nvPr/>
        </p:nvGrpSpPr>
        <p:grpSpPr>
          <a:xfrm>
            <a:off x="0" y="1189989"/>
            <a:ext cx="3546900" cy="3482836"/>
            <a:chOff x="0" y="1189989"/>
            <a:chExt cx="3546900" cy="3482836"/>
          </a:xfrm>
        </p:grpSpPr>
        <p:sp>
          <p:nvSpPr>
            <p:cNvPr id="792" name="Google Shape;792;p31"/>
            <p:cNvSpPr/>
            <p:nvPr/>
          </p:nvSpPr>
          <p:spPr>
            <a:xfrm>
              <a:off x="0" y="1189989"/>
              <a:ext cx="3546900" cy="669000"/>
            </a:xfrm>
            <a:prstGeom prst="homePlate">
              <a:avLst>
                <a:gd name="adj" fmla="val 50000"/>
              </a:avLst>
            </a:prstGeom>
            <a:solidFill>
              <a:srgbClr val="F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latin typeface="Montserrat"/>
                  <a:ea typeface="Montserrat"/>
                  <a:cs typeface="Montserrat"/>
                  <a:sym typeface="Montserrat"/>
                </a:rPr>
                <a:t>Feature importance </a:t>
              </a:r>
              <a:endParaRPr sz="1200" b="1" dirty="0">
                <a:solidFill>
                  <a:srgbClr val="FFFFFF"/>
                </a:solidFill>
                <a:latin typeface="Montserrat"/>
                <a:ea typeface="Montserrat"/>
                <a:cs typeface="Montserrat"/>
                <a:sym typeface="Montserrat"/>
              </a:endParaRPr>
            </a:p>
          </p:txBody>
        </p:sp>
        <p:sp>
          <p:nvSpPr>
            <p:cNvPr id="793" name="Google Shape;793;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grpSp>
        <p:nvGrpSpPr>
          <p:cNvPr id="794" name="Google Shape;794;p31"/>
          <p:cNvGrpSpPr/>
          <p:nvPr/>
        </p:nvGrpSpPr>
        <p:grpSpPr>
          <a:xfrm>
            <a:off x="2944204" y="1189775"/>
            <a:ext cx="3305700" cy="3483050"/>
            <a:chOff x="2944204" y="1189775"/>
            <a:chExt cx="3305700" cy="3483050"/>
          </a:xfrm>
        </p:grpSpPr>
        <p:sp>
          <p:nvSpPr>
            <p:cNvPr id="795" name="Google Shape;795;p31"/>
            <p:cNvSpPr/>
            <p:nvPr/>
          </p:nvSpPr>
          <p:spPr>
            <a:xfrm>
              <a:off x="2944204" y="1189775"/>
              <a:ext cx="3305700" cy="669000"/>
            </a:xfrm>
            <a:prstGeom prst="chevron">
              <a:avLst>
                <a:gd name="adj" fmla="val 50000"/>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Machine learning</a:t>
              </a:r>
              <a:endParaRPr b="1" dirty="0">
                <a:solidFill>
                  <a:srgbClr val="FFFFFF"/>
                </a:solidFill>
                <a:latin typeface="Montserrat"/>
                <a:ea typeface="Montserrat"/>
                <a:cs typeface="Montserrat"/>
                <a:sym typeface="Montserrat"/>
              </a:endParaRPr>
            </a:p>
          </p:txBody>
        </p:sp>
        <p:sp>
          <p:nvSpPr>
            <p:cNvPr id="796" name="Google Shape;796;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sp>
        <p:nvSpPr>
          <p:cNvPr id="13" name="Google Shape;796;p31"/>
          <p:cNvSpPr txBox="1"/>
          <p:nvPr/>
        </p:nvSpPr>
        <p:spPr>
          <a:xfrm>
            <a:off x="285476" y="2134151"/>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rgbClr val="434343"/>
                </a:solidFill>
                <a:latin typeface="Montserrat Light"/>
                <a:ea typeface="Montserrat Light"/>
                <a:cs typeface="Montserrat Light"/>
                <a:sym typeface="Montserrat Light"/>
              </a:rPr>
              <a:t>In order to choose part of the dataset for linear regression and other prediction algorithms we will be exploring random forests and correlation. </a:t>
            </a:r>
          </a:p>
          <a:p>
            <a:pPr lvl="0">
              <a:lnSpc>
                <a:spcPct val="115000"/>
              </a:lnSpc>
            </a:pPr>
            <a:endParaRPr sz="1000" dirty="0">
              <a:solidFill>
                <a:srgbClr val="434343"/>
              </a:solidFill>
              <a:latin typeface="Montserrat Light"/>
              <a:ea typeface="Montserrat Light"/>
              <a:cs typeface="Montserrat Light"/>
              <a:sym typeface="Montserrat Light"/>
            </a:endParaRPr>
          </a:p>
        </p:txBody>
      </p:sp>
      <p:sp>
        <p:nvSpPr>
          <p:cNvPr id="14" name="Google Shape;790;p31"/>
          <p:cNvSpPr txBox="1"/>
          <p:nvPr/>
        </p:nvSpPr>
        <p:spPr>
          <a:xfrm>
            <a:off x="3343475" y="1872614"/>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sp>
        <p:nvSpPr>
          <p:cNvPr id="15" name="Google Shape;790;p31"/>
          <p:cNvSpPr txBox="1"/>
          <p:nvPr/>
        </p:nvSpPr>
        <p:spPr>
          <a:xfrm>
            <a:off x="3343475" y="2117787"/>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rgbClr val="434343"/>
                </a:solidFill>
                <a:latin typeface="Montserrat Light"/>
                <a:ea typeface="Montserrat Light"/>
                <a:cs typeface="Montserrat Light"/>
                <a:sym typeface="Montserrat Light"/>
              </a:rPr>
              <a:t>We will explore different Machine learning algorithms to predict wellness and health.</a:t>
            </a:r>
            <a:endParaRPr lang="en" sz="1000" dirty="0">
              <a:solidFill>
                <a:srgbClr val="434343"/>
              </a:solidFill>
              <a:latin typeface="Montserrat Light"/>
              <a:ea typeface="Montserrat Light"/>
              <a:cs typeface="Montserrat Light"/>
              <a:sym typeface="Montserrat Light"/>
            </a:endParaRPr>
          </a:p>
        </p:txBody>
      </p:sp>
    </p:spTree>
    <p:extLst>
      <p:ext uri="{BB962C8B-B14F-4D97-AF65-F5344CB8AC3E}">
        <p14:creationId xmlns:p14="http://schemas.microsoft.com/office/powerpoint/2010/main" val="426590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4" name="TextBox 3"/>
          <p:cNvSpPr txBox="1"/>
          <p:nvPr/>
        </p:nvSpPr>
        <p:spPr>
          <a:xfrm>
            <a:off x="871671" y="797995"/>
            <a:ext cx="5291833" cy="369332"/>
          </a:xfrm>
          <a:prstGeom prst="rect">
            <a:avLst/>
          </a:prstGeom>
          <a:noFill/>
        </p:spPr>
        <p:txBody>
          <a:bodyPr wrap="none" rtlCol="0">
            <a:spAutoFit/>
          </a:bodyPr>
          <a:lstStyle/>
          <a:p>
            <a:r>
              <a:rPr lang="en-US" sz="1800" b="1" dirty="0">
                <a:latin typeface="Montserrat" panose="020B0604020202020204" charset="0"/>
              </a:rPr>
              <a:t>Feature Importance and linear regression </a:t>
            </a:r>
          </a:p>
        </p:txBody>
      </p:sp>
      <p:sp>
        <p:nvSpPr>
          <p:cNvPr id="8" name="Google Shape;796;p31"/>
          <p:cNvSpPr txBox="1"/>
          <p:nvPr/>
        </p:nvSpPr>
        <p:spPr>
          <a:xfrm>
            <a:off x="251291" y="1280972"/>
            <a:ext cx="4092109" cy="1043484"/>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rgbClr val="434343"/>
                </a:solidFill>
                <a:latin typeface="Montserrat Light"/>
                <a:ea typeface="Montserrat Light"/>
                <a:cs typeface="Montserrat Light"/>
                <a:sym typeface="Montserrat Light"/>
              </a:rPr>
              <a:t>Based on the </a:t>
            </a:r>
            <a:r>
              <a:rPr lang="en-US" sz="1000" b="1" i="1" dirty="0">
                <a:solidFill>
                  <a:srgbClr val="434343"/>
                </a:solidFill>
                <a:latin typeface="Montserrat Light"/>
                <a:ea typeface="Montserrat Light"/>
                <a:cs typeface="Montserrat Light"/>
                <a:sym typeface="Montserrat Light"/>
              </a:rPr>
              <a:t>Random forest </a:t>
            </a:r>
            <a:r>
              <a:rPr lang="en-US" sz="1000" dirty="0">
                <a:solidFill>
                  <a:srgbClr val="434343"/>
                </a:solidFill>
                <a:latin typeface="Montserrat Light"/>
                <a:ea typeface="Montserrat Light"/>
                <a:cs typeface="Montserrat Light"/>
                <a:sym typeface="Montserrat Light"/>
              </a:rPr>
              <a:t>algorithm run on all of the data the important features in predicting </a:t>
            </a:r>
            <a:r>
              <a:rPr lang="en-US" sz="1000" b="1" dirty="0">
                <a:solidFill>
                  <a:srgbClr val="C00000"/>
                </a:solidFill>
                <a:latin typeface="Montserrat Light"/>
                <a:ea typeface="Montserrat Light"/>
                <a:cs typeface="Montserrat Light"/>
                <a:sym typeface="Montserrat Light"/>
              </a:rPr>
              <a:t>BMI /BMI group</a:t>
            </a:r>
            <a:r>
              <a:rPr lang="en-US" sz="1000" dirty="0">
                <a:solidFill>
                  <a:srgbClr val="C00000"/>
                </a:solidFill>
                <a:latin typeface="Montserrat Light"/>
                <a:ea typeface="Montserrat Light"/>
                <a:cs typeface="Montserrat Light"/>
                <a:sym typeface="Montserrat Light"/>
              </a:rPr>
              <a:t> </a:t>
            </a:r>
            <a:r>
              <a:rPr lang="en-US" sz="1000" dirty="0">
                <a:solidFill>
                  <a:srgbClr val="434343"/>
                </a:solidFill>
                <a:latin typeface="Montserrat Light"/>
                <a:ea typeface="Montserrat Light"/>
                <a:cs typeface="Montserrat Light"/>
                <a:sym typeface="Montserrat Light"/>
              </a:rPr>
              <a:t>are: </a:t>
            </a:r>
          </a:p>
          <a:p>
            <a:pPr lvl="0">
              <a:lnSpc>
                <a:spcPct val="115000"/>
              </a:lnSpc>
            </a:pPr>
            <a:endParaRPr lang="en-US" sz="1000" dirty="0">
              <a:solidFill>
                <a:srgbClr val="434343"/>
              </a:solidFill>
              <a:latin typeface="Montserrat Light"/>
              <a:ea typeface="Montserrat Light"/>
              <a:cs typeface="Montserrat Light"/>
              <a:sym typeface="Montserrat Light"/>
            </a:endParaRPr>
          </a:p>
          <a:p>
            <a:pPr lvl="0">
              <a:lnSpc>
                <a:spcPct val="115000"/>
              </a:lnSpc>
            </a:pPr>
            <a:r>
              <a:rPr lang="en-US" sz="1000" b="1" dirty="0">
                <a:solidFill>
                  <a:schemeClr val="tx2">
                    <a:lumMod val="50000"/>
                  </a:schemeClr>
                </a:solidFill>
                <a:latin typeface="Montserrat Light"/>
                <a:ea typeface="Montserrat Light"/>
                <a:cs typeface="Montserrat Light"/>
                <a:sym typeface="Montserrat Light"/>
              </a:rPr>
              <a:t>Exercise frequency , wellness, satisfaction with dinner, diet, living alone vs with family members,…</a:t>
            </a:r>
          </a:p>
          <a:p>
            <a:pPr lvl="0">
              <a:lnSpc>
                <a:spcPct val="115000"/>
              </a:lnSpc>
            </a:pPr>
            <a:endParaRPr lang="en-US" sz="1000" dirty="0">
              <a:solidFill>
                <a:srgbClr val="434343"/>
              </a:solidFill>
              <a:latin typeface="Montserrat Light"/>
              <a:ea typeface="Montserrat Light"/>
              <a:cs typeface="Montserrat Light"/>
              <a:sym typeface="Montserrat Light"/>
            </a:endParaRPr>
          </a:p>
          <a:p>
            <a:pPr lvl="0">
              <a:lnSpc>
                <a:spcPct val="115000"/>
              </a:lnSpc>
            </a:pPr>
            <a:endParaRPr sz="1000" dirty="0">
              <a:solidFill>
                <a:srgbClr val="434343"/>
              </a:solidFill>
              <a:latin typeface="Montserrat Light"/>
              <a:ea typeface="Montserrat Light"/>
              <a:cs typeface="Montserrat Light"/>
              <a:sym typeface="Montserrat Light"/>
            </a:endParaRPr>
          </a:p>
        </p:txBody>
      </p:sp>
      <p:sp>
        <p:nvSpPr>
          <p:cNvPr id="9" name="Google Shape;796;p31"/>
          <p:cNvSpPr txBox="1"/>
          <p:nvPr/>
        </p:nvSpPr>
        <p:spPr>
          <a:xfrm>
            <a:off x="4712196" y="1280972"/>
            <a:ext cx="3944693" cy="1043484"/>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rgbClr val="434343"/>
                </a:solidFill>
                <a:latin typeface="Montserrat Light"/>
                <a:ea typeface="Montserrat Light"/>
                <a:cs typeface="Montserrat Light"/>
                <a:sym typeface="Montserrat Light"/>
              </a:rPr>
              <a:t>Based on the </a:t>
            </a:r>
            <a:r>
              <a:rPr lang="en-US" sz="1000" b="1" i="1" dirty="0">
                <a:solidFill>
                  <a:srgbClr val="434343"/>
                </a:solidFill>
                <a:latin typeface="Montserrat Light"/>
                <a:ea typeface="Montserrat Light"/>
                <a:cs typeface="Montserrat Light"/>
                <a:sym typeface="Montserrat Light"/>
              </a:rPr>
              <a:t>Random forest </a:t>
            </a:r>
            <a:r>
              <a:rPr lang="en-US" sz="1000" dirty="0">
                <a:solidFill>
                  <a:srgbClr val="434343"/>
                </a:solidFill>
                <a:latin typeface="Montserrat Light"/>
                <a:ea typeface="Montserrat Light"/>
                <a:cs typeface="Montserrat Light"/>
                <a:sym typeface="Montserrat Light"/>
              </a:rPr>
              <a:t>algorithm run on all of the data the important features in predicting</a:t>
            </a:r>
            <a:r>
              <a:rPr lang="en-US" sz="1000" b="1" dirty="0">
                <a:solidFill>
                  <a:srgbClr val="434343"/>
                </a:solidFill>
                <a:latin typeface="Montserrat Light"/>
                <a:ea typeface="Montserrat Light"/>
                <a:cs typeface="Montserrat Light"/>
                <a:sym typeface="Montserrat Light"/>
              </a:rPr>
              <a:t> </a:t>
            </a:r>
            <a:r>
              <a:rPr lang="en-US" sz="1000" b="1" dirty="0">
                <a:solidFill>
                  <a:srgbClr val="C00000"/>
                </a:solidFill>
                <a:latin typeface="Montserrat Light"/>
                <a:ea typeface="Montserrat Light"/>
                <a:cs typeface="Montserrat Light"/>
                <a:sym typeface="Montserrat Light"/>
              </a:rPr>
              <a:t>wellness score “point” / wellness_group </a:t>
            </a:r>
            <a:r>
              <a:rPr lang="en-US" sz="1000" dirty="0">
                <a:solidFill>
                  <a:srgbClr val="434343"/>
                </a:solidFill>
                <a:latin typeface="Montserrat Light"/>
                <a:ea typeface="Montserrat Light"/>
                <a:cs typeface="Montserrat Light"/>
                <a:sym typeface="Montserrat Light"/>
              </a:rPr>
              <a:t>are: </a:t>
            </a:r>
          </a:p>
          <a:p>
            <a:pPr lvl="0">
              <a:lnSpc>
                <a:spcPct val="115000"/>
              </a:lnSpc>
            </a:pPr>
            <a:r>
              <a:rPr lang="en-US" sz="1000" b="1" dirty="0">
                <a:solidFill>
                  <a:schemeClr val="tx2">
                    <a:lumMod val="50000"/>
                  </a:schemeClr>
                </a:solidFill>
                <a:latin typeface="Montserrat Light"/>
                <a:ea typeface="Montserrat Light"/>
                <a:cs typeface="Montserrat Light"/>
                <a:sym typeface="Montserrat Light"/>
              </a:rPr>
              <a:t>BMI (physical health), emotion on preparing dinner, satisfaction with dinner, food score, dinner satisfaction</a:t>
            </a:r>
            <a:endParaRPr sz="1000" b="1" dirty="0">
              <a:solidFill>
                <a:schemeClr val="tx2">
                  <a:lumMod val="50000"/>
                </a:schemeClr>
              </a:solidFill>
              <a:latin typeface="Montserrat Light"/>
              <a:ea typeface="Montserrat Light"/>
              <a:cs typeface="Montserrat Light"/>
              <a:sym typeface="Montserrat Light"/>
            </a:endParaRPr>
          </a:p>
        </p:txBody>
      </p:sp>
      <p:pic>
        <p:nvPicPr>
          <p:cNvPr id="5" name="Picture 4"/>
          <p:cNvPicPr>
            <a:picLocks noChangeAspect="1"/>
          </p:cNvPicPr>
          <p:nvPr/>
        </p:nvPicPr>
        <p:blipFill rotWithShape="1">
          <a:blip r:embed="rId3"/>
          <a:srcRect l="6339" t="2491" r="16315" b="2466"/>
          <a:stretch/>
        </p:blipFill>
        <p:spPr>
          <a:xfrm rot="5400000">
            <a:off x="5688790" y="1245853"/>
            <a:ext cx="1642878" cy="4119073"/>
          </a:xfrm>
          <a:prstGeom prst="rect">
            <a:avLst/>
          </a:prstGeom>
        </p:spPr>
      </p:pic>
      <p:pic>
        <p:nvPicPr>
          <p:cNvPr id="6" name="Picture 5"/>
          <p:cNvPicPr>
            <a:picLocks noChangeAspect="1"/>
          </p:cNvPicPr>
          <p:nvPr/>
        </p:nvPicPr>
        <p:blipFill rotWithShape="1">
          <a:blip r:embed="rId4"/>
          <a:srcRect l="1" r="1948"/>
          <a:stretch/>
        </p:blipFill>
        <p:spPr>
          <a:xfrm rot="5400000">
            <a:off x="1453541" y="1472637"/>
            <a:ext cx="1260828" cy="3914775"/>
          </a:xfrm>
          <a:prstGeom prst="rect">
            <a:avLst/>
          </a:prstGeom>
          <a:effectLst>
            <a:outerShdw blurRad="317500" dist="50800" dir="5400000" sx="15000" sy="15000" algn="ctr" rotWithShape="0">
              <a:srgbClr val="000000">
                <a:alpha val="43137"/>
              </a:srgbClr>
            </a:outerShdw>
            <a:reflection endPos="0" dist="50800" dir="5400000" sy="-100000" algn="bl" rotWithShape="0"/>
            <a:softEdge rad="12700"/>
          </a:effectLst>
        </p:spPr>
      </p:pic>
      <p:sp>
        <p:nvSpPr>
          <p:cNvPr id="7" name="Rectangle 6"/>
          <p:cNvSpPr/>
          <p:nvPr/>
        </p:nvSpPr>
        <p:spPr>
          <a:xfrm>
            <a:off x="4472913" y="2438929"/>
            <a:ext cx="4183976" cy="170915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1291" y="2735264"/>
            <a:ext cx="3790051" cy="1391565"/>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1346173" y="377529"/>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SRG’s costumers and services </a:t>
            </a:r>
            <a:endParaRPr dirty="0">
              <a:solidFill>
                <a:schemeClr val="tx1"/>
              </a:solidFill>
            </a:endParaRPr>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Text Placeholder 3"/>
          <p:cNvSpPr>
            <a:spLocks noGrp="1"/>
          </p:cNvSpPr>
          <p:nvPr>
            <p:ph type="body" idx="2"/>
          </p:nvPr>
        </p:nvSpPr>
        <p:spPr>
          <a:xfrm>
            <a:off x="2717684" y="1029731"/>
            <a:ext cx="3385404" cy="3361515"/>
          </a:xfrm>
        </p:spPr>
        <p:txBody>
          <a:bodyPr/>
          <a:lstStyle/>
          <a:p>
            <a:r>
              <a:rPr lang="en-US" cap="all" dirty="0"/>
              <a:t>BRAND DESIGN</a:t>
            </a:r>
          </a:p>
          <a:p>
            <a:r>
              <a:rPr lang="en-US" cap="all" dirty="0"/>
              <a:t>PACKAGING DESIGN</a:t>
            </a:r>
          </a:p>
          <a:p>
            <a:r>
              <a:rPr lang="en-US" cap="all" dirty="0"/>
              <a:t>BRAND POSITIONING</a:t>
            </a:r>
          </a:p>
          <a:p>
            <a:r>
              <a:rPr lang="en-US" cap="all" dirty="0"/>
              <a:t>CULINARY TRENDS &amp; MAPPING</a:t>
            </a:r>
          </a:p>
          <a:p>
            <a:r>
              <a:rPr lang="en-US" cap="all" dirty="0"/>
              <a:t>ENVIRONMENTAL DESIGN</a:t>
            </a:r>
          </a:p>
          <a:p>
            <a:r>
              <a:rPr lang="en-US" cap="all" dirty="0">
                <a:solidFill>
                  <a:srgbClr val="FF0000"/>
                </a:solidFill>
              </a:rPr>
              <a:t>BRAND STRATEGY</a:t>
            </a:r>
          </a:p>
          <a:p>
            <a:r>
              <a:rPr lang="en-US" dirty="0">
                <a:solidFill>
                  <a:srgbClr val="FF0000"/>
                </a:solidFill>
              </a:rPr>
              <a:t>CONSUMER INSIGHTS</a:t>
            </a:r>
          </a:p>
          <a:p>
            <a:endParaRPr lang="en-US" dirty="0"/>
          </a:p>
        </p:txBody>
      </p:sp>
      <p:pic>
        <p:nvPicPr>
          <p:cNvPr id="1026" name="Picture 2" descr="Smoothie Place &amp; Shop: Smoothie Bowls &amp; Juices| Jamba Ju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774" y="2538985"/>
            <a:ext cx="861150" cy="86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ght Vines - &quot;Bright Vin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385" y="1287345"/>
            <a:ext cx="2343399" cy="1318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7440659" y="2848267"/>
            <a:ext cx="988500" cy="855518"/>
          </a:xfrm>
          <a:prstGeom prst="rect">
            <a:avLst/>
          </a:prstGeom>
        </p:spPr>
      </p:pic>
      <p:pic>
        <p:nvPicPr>
          <p:cNvPr id="15" name="Picture 2" descr="PetArmor Flea &amp; Tick Prevention for Dogs (45-88 lbs), 3 Treatments ..."/>
          <p:cNvPicPr>
            <a:picLocks noChangeAspect="1" noChangeArrowheads="1"/>
          </p:cNvPicPr>
          <p:nvPr/>
        </p:nvPicPr>
        <p:blipFill rotWithShape="1">
          <a:blip r:embed="rId6">
            <a:extLst>
              <a:ext uri="{28A0092B-C50C-407E-A947-70E740481C1C}">
                <a14:useLocalDpi xmlns:a14="http://schemas.microsoft.com/office/drawing/2010/main" val="0"/>
              </a:ext>
            </a:extLst>
          </a:blip>
          <a:srcRect l="15288" t="3464" r="7171" b="36258"/>
          <a:stretch/>
        </p:blipFill>
        <p:spPr bwMode="auto">
          <a:xfrm>
            <a:off x="1180397" y="1052180"/>
            <a:ext cx="1870162" cy="1291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189297" y="2623899"/>
            <a:ext cx="1323975" cy="1895475"/>
          </a:xfrm>
          <a:prstGeom prst="rect">
            <a:avLst/>
          </a:prstGeom>
        </p:spPr>
      </p:pic>
      <p:pic>
        <p:nvPicPr>
          <p:cNvPr id="1042" name="Picture 18" descr="Bites – Wildmade Snack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510" y="3719988"/>
            <a:ext cx="1167989" cy="13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lmond Board of California | LinkedI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617" y="3726661"/>
            <a:ext cx="1050857" cy="1050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0"/>
          <a:stretch>
            <a:fillRect/>
          </a:stretch>
        </p:blipFill>
        <p:spPr>
          <a:xfrm>
            <a:off x="3293872" y="4298458"/>
            <a:ext cx="1619250" cy="666750"/>
          </a:xfrm>
          <a:prstGeom prst="rect">
            <a:avLst/>
          </a:prstGeom>
        </p:spPr>
      </p:pic>
      <p:pic>
        <p:nvPicPr>
          <p:cNvPr id="12" name="Picture 11"/>
          <p:cNvPicPr>
            <a:picLocks noChangeAspect="1"/>
          </p:cNvPicPr>
          <p:nvPr/>
        </p:nvPicPr>
        <p:blipFill>
          <a:blip r:embed="rId11"/>
          <a:stretch>
            <a:fillRect/>
          </a:stretch>
        </p:blipFill>
        <p:spPr>
          <a:xfrm>
            <a:off x="6372005" y="342103"/>
            <a:ext cx="1711838" cy="877627"/>
          </a:xfrm>
          <a:prstGeom prst="rect">
            <a:avLst/>
          </a:prstGeom>
        </p:spPr>
      </p:pic>
      <p:pic>
        <p:nvPicPr>
          <p:cNvPr id="27" name="Picture 4" descr="Brewers Association Touts Independent Label | Ale Street New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404" y="2567702"/>
            <a:ext cx="1099691" cy="10160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a:stretch>
            <a:fillRect/>
          </a:stretch>
        </p:blipFill>
        <p:spPr>
          <a:xfrm>
            <a:off x="6044377" y="3276026"/>
            <a:ext cx="911196" cy="954817"/>
          </a:xfrm>
          <a:prstGeom prst="rect">
            <a:avLst/>
          </a:prstGeom>
        </p:spPr>
      </p:pic>
      <p:pic>
        <p:nvPicPr>
          <p:cNvPr id="14" name="Picture 13"/>
          <p:cNvPicPr>
            <a:picLocks noChangeAspect="1"/>
          </p:cNvPicPr>
          <p:nvPr/>
        </p:nvPicPr>
        <p:blipFill>
          <a:blip r:embed="rId14"/>
          <a:stretch>
            <a:fillRect/>
          </a:stretch>
        </p:blipFill>
        <p:spPr>
          <a:xfrm>
            <a:off x="182295" y="1615682"/>
            <a:ext cx="873799" cy="930173"/>
          </a:xfrm>
          <a:prstGeom prst="rect">
            <a:avLst/>
          </a:prstGeom>
        </p:spPr>
      </p:pic>
      <p:pic>
        <p:nvPicPr>
          <p:cNvPr id="16" name="Picture 15"/>
          <p:cNvPicPr>
            <a:picLocks noChangeAspect="1"/>
          </p:cNvPicPr>
          <p:nvPr/>
        </p:nvPicPr>
        <p:blipFill>
          <a:blip r:embed="rId15"/>
          <a:stretch>
            <a:fillRect/>
          </a:stretch>
        </p:blipFill>
        <p:spPr>
          <a:xfrm>
            <a:off x="2348448" y="4208604"/>
            <a:ext cx="804244" cy="766837"/>
          </a:xfrm>
          <a:prstGeom prst="rect">
            <a:avLst/>
          </a:prstGeom>
        </p:spPr>
      </p:pic>
      <p:pic>
        <p:nvPicPr>
          <p:cNvPr id="1048" name="Picture 24" descr="So Delicious Dairy Free logo - Middlebury Food Co-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8651" y="4298458"/>
            <a:ext cx="1069730" cy="661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rotWithShape="1">
          <a:blip r:embed="rId17"/>
          <a:srcRect r="38136"/>
          <a:stretch/>
        </p:blipFill>
        <p:spPr>
          <a:xfrm>
            <a:off x="5061098" y="4252090"/>
            <a:ext cx="983136" cy="6798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9" name="Google Shape;74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 name="TextBox 2"/>
          <p:cNvSpPr txBox="1"/>
          <p:nvPr/>
        </p:nvSpPr>
        <p:spPr>
          <a:xfrm>
            <a:off x="536713" y="268356"/>
            <a:ext cx="3707295" cy="369332"/>
          </a:xfrm>
          <a:prstGeom prst="rect">
            <a:avLst/>
          </a:prstGeom>
          <a:noFill/>
        </p:spPr>
        <p:txBody>
          <a:bodyPr wrap="square" rtlCol="0">
            <a:spAutoFit/>
          </a:bodyPr>
          <a:lstStyle/>
          <a:p>
            <a:r>
              <a:rPr lang="en-US" sz="1800" b="1" dirty="0">
                <a:latin typeface="Montserrat" panose="020B0604020202020204" charset="0"/>
              </a:rPr>
              <a:t>Machine learning algorithms</a:t>
            </a:r>
          </a:p>
        </p:txBody>
      </p:sp>
      <p:pic>
        <p:nvPicPr>
          <p:cNvPr id="5" name="Picture 4"/>
          <p:cNvPicPr>
            <a:picLocks noChangeAspect="1"/>
          </p:cNvPicPr>
          <p:nvPr/>
        </p:nvPicPr>
        <p:blipFill>
          <a:blip r:embed="rId3"/>
          <a:stretch>
            <a:fillRect/>
          </a:stretch>
        </p:blipFill>
        <p:spPr>
          <a:xfrm>
            <a:off x="536713" y="1164949"/>
            <a:ext cx="5495925" cy="1238250"/>
          </a:xfrm>
          <a:prstGeom prst="rect">
            <a:avLst/>
          </a:prstGeom>
        </p:spPr>
      </p:pic>
      <p:sp>
        <p:nvSpPr>
          <p:cNvPr id="6" name="TextBox 5"/>
          <p:cNvSpPr txBox="1"/>
          <p:nvPr/>
        </p:nvSpPr>
        <p:spPr>
          <a:xfrm>
            <a:off x="606286" y="869596"/>
            <a:ext cx="1184940" cy="307777"/>
          </a:xfrm>
          <a:prstGeom prst="rect">
            <a:avLst/>
          </a:prstGeom>
          <a:noFill/>
        </p:spPr>
        <p:txBody>
          <a:bodyPr wrap="none" rtlCol="0">
            <a:spAutoFit/>
          </a:bodyPr>
          <a:lstStyle/>
          <a:p>
            <a:r>
              <a:rPr lang="en-US" dirty="0">
                <a:latin typeface="Montserrat" panose="020B0604020202020204" charset="0"/>
              </a:rPr>
              <a:t>BMI_group</a:t>
            </a:r>
          </a:p>
        </p:txBody>
      </p:sp>
      <p:pic>
        <p:nvPicPr>
          <p:cNvPr id="7" name="Picture 6"/>
          <p:cNvPicPr>
            <a:picLocks noChangeAspect="1"/>
          </p:cNvPicPr>
          <p:nvPr/>
        </p:nvPicPr>
        <p:blipFill>
          <a:blip r:embed="rId4"/>
          <a:stretch>
            <a:fillRect/>
          </a:stretch>
        </p:blipFill>
        <p:spPr>
          <a:xfrm>
            <a:off x="3523215" y="2403199"/>
            <a:ext cx="5476875" cy="1171575"/>
          </a:xfrm>
          <a:prstGeom prst="rect">
            <a:avLst/>
          </a:prstGeom>
        </p:spPr>
      </p:pic>
      <p:sp>
        <p:nvSpPr>
          <p:cNvPr id="11" name="TextBox 10"/>
          <p:cNvSpPr txBox="1"/>
          <p:nvPr/>
        </p:nvSpPr>
        <p:spPr>
          <a:xfrm>
            <a:off x="7195750" y="2095422"/>
            <a:ext cx="1635384" cy="307777"/>
          </a:xfrm>
          <a:prstGeom prst="rect">
            <a:avLst/>
          </a:prstGeom>
          <a:noFill/>
        </p:spPr>
        <p:txBody>
          <a:bodyPr wrap="none" rtlCol="0">
            <a:spAutoFit/>
          </a:bodyPr>
          <a:lstStyle/>
          <a:p>
            <a:r>
              <a:rPr lang="en-US" dirty="0">
                <a:latin typeface="Montserrat" panose="020B0604020202020204" charset="0"/>
              </a:rPr>
              <a:t>Wellness_group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 name="Picture 2"/>
          <p:cNvPicPr>
            <a:picLocks noChangeAspect="1"/>
          </p:cNvPicPr>
          <p:nvPr/>
        </p:nvPicPr>
        <p:blipFill>
          <a:blip r:embed="rId2"/>
          <a:stretch>
            <a:fillRect/>
          </a:stretch>
        </p:blipFill>
        <p:spPr>
          <a:xfrm>
            <a:off x="477727" y="759609"/>
            <a:ext cx="3656951" cy="4187041"/>
          </a:xfrm>
          <a:prstGeom prst="rect">
            <a:avLst/>
          </a:prstGeom>
        </p:spPr>
      </p:pic>
      <p:sp>
        <p:nvSpPr>
          <p:cNvPr id="4" name="Rectangle 3"/>
          <p:cNvSpPr/>
          <p:nvPr/>
        </p:nvSpPr>
        <p:spPr>
          <a:xfrm>
            <a:off x="407505" y="759609"/>
            <a:ext cx="3727174" cy="4259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8641" y="120955"/>
            <a:ext cx="6301409" cy="369332"/>
          </a:xfrm>
          <a:prstGeom prst="rect">
            <a:avLst/>
          </a:prstGeom>
          <a:noFill/>
        </p:spPr>
        <p:txBody>
          <a:bodyPr wrap="square" rtlCol="0">
            <a:spAutoFit/>
          </a:bodyPr>
          <a:lstStyle/>
          <a:p>
            <a:r>
              <a:rPr lang="en-US" sz="1800" b="1" dirty="0">
                <a:latin typeface="Montserrat" panose="020B0604020202020204" charset="0"/>
              </a:rPr>
              <a:t>Ordered logistic regression</a:t>
            </a:r>
          </a:p>
        </p:txBody>
      </p:sp>
      <p:sp>
        <p:nvSpPr>
          <p:cNvPr id="6" name="Rectangle 5"/>
          <p:cNvSpPr/>
          <p:nvPr/>
        </p:nvSpPr>
        <p:spPr>
          <a:xfrm>
            <a:off x="328641" y="490287"/>
            <a:ext cx="2140330" cy="307777"/>
          </a:xfrm>
          <a:prstGeom prst="rect">
            <a:avLst/>
          </a:prstGeom>
        </p:spPr>
        <p:txBody>
          <a:bodyPr wrap="none">
            <a:spAutoFit/>
          </a:bodyPr>
          <a:lstStyle/>
          <a:p>
            <a:r>
              <a:rPr lang="en-US" b="1" dirty="0">
                <a:solidFill>
                  <a:srgbClr val="C00000"/>
                </a:solidFill>
                <a:latin typeface="Montserrat" panose="020B0604020202020204" charset="0"/>
              </a:rPr>
              <a:t>target variable : BMI </a:t>
            </a:r>
            <a:endParaRPr lang="en-US" dirty="0">
              <a:solidFill>
                <a:srgbClr val="C00000"/>
              </a:solidFill>
            </a:endParaRPr>
          </a:p>
        </p:txBody>
      </p:sp>
    </p:spTree>
    <p:extLst>
      <p:ext uri="{BB962C8B-B14F-4D97-AF65-F5344CB8AC3E}">
        <p14:creationId xmlns:p14="http://schemas.microsoft.com/office/powerpoint/2010/main" val="1490797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Rectangle 3"/>
          <p:cNvSpPr/>
          <p:nvPr/>
        </p:nvSpPr>
        <p:spPr>
          <a:xfrm>
            <a:off x="183333" y="1199828"/>
            <a:ext cx="4098345" cy="37161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4983" y="350754"/>
            <a:ext cx="6301409" cy="369332"/>
          </a:xfrm>
          <a:prstGeom prst="rect">
            <a:avLst/>
          </a:prstGeom>
          <a:noFill/>
        </p:spPr>
        <p:txBody>
          <a:bodyPr wrap="square" rtlCol="0">
            <a:spAutoFit/>
          </a:bodyPr>
          <a:lstStyle/>
          <a:p>
            <a:r>
              <a:rPr lang="en-US" sz="1800" b="1" dirty="0">
                <a:latin typeface="Montserrat" panose="020B0604020202020204" charset="0"/>
              </a:rPr>
              <a:t>Ordered logistic regression cont.</a:t>
            </a:r>
          </a:p>
        </p:txBody>
      </p:sp>
      <p:sp>
        <p:nvSpPr>
          <p:cNvPr id="6" name="Rectangle 5"/>
          <p:cNvSpPr/>
          <p:nvPr/>
        </p:nvSpPr>
        <p:spPr>
          <a:xfrm>
            <a:off x="124983" y="760511"/>
            <a:ext cx="3246402" cy="307777"/>
          </a:xfrm>
          <a:prstGeom prst="rect">
            <a:avLst/>
          </a:prstGeom>
        </p:spPr>
        <p:txBody>
          <a:bodyPr wrap="none">
            <a:spAutoFit/>
          </a:bodyPr>
          <a:lstStyle/>
          <a:p>
            <a:r>
              <a:rPr lang="en-US" b="1" dirty="0">
                <a:solidFill>
                  <a:srgbClr val="C00000"/>
                </a:solidFill>
                <a:latin typeface="Montserrat" panose="020B0604020202020204" charset="0"/>
              </a:rPr>
              <a:t>target variable : Wellness group </a:t>
            </a:r>
            <a:endParaRPr lang="en-US" dirty="0">
              <a:solidFill>
                <a:srgbClr val="C00000"/>
              </a:solidFill>
            </a:endParaRPr>
          </a:p>
        </p:txBody>
      </p:sp>
      <p:sp>
        <p:nvSpPr>
          <p:cNvPr id="7" name="TextBox 6"/>
          <p:cNvSpPr txBox="1"/>
          <p:nvPr/>
        </p:nvSpPr>
        <p:spPr>
          <a:xfrm>
            <a:off x="4482547" y="914400"/>
            <a:ext cx="2206487" cy="3967893"/>
          </a:xfrm>
          <a:prstGeom prst="rect">
            <a:avLst/>
          </a:prstGeom>
          <a:noFill/>
        </p:spPr>
        <p:txBody>
          <a:bodyPr wrap="square" rtlCol="0">
            <a:spAutoFit/>
          </a:bodyPr>
          <a:lstStyle/>
          <a:p>
            <a:endParaRPr lang="en-US" dirty="0"/>
          </a:p>
        </p:txBody>
      </p:sp>
      <p:pic>
        <p:nvPicPr>
          <p:cNvPr id="8" name="Picture 7"/>
          <p:cNvPicPr>
            <a:picLocks noChangeAspect="1"/>
          </p:cNvPicPr>
          <p:nvPr/>
        </p:nvPicPr>
        <p:blipFill>
          <a:blip r:embed="rId2"/>
          <a:stretch>
            <a:fillRect/>
          </a:stretch>
        </p:blipFill>
        <p:spPr>
          <a:xfrm>
            <a:off x="220681" y="1219125"/>
            <a:ext cx="4023651" cy="3702924"/>
          </a:xfrm>
          <a:prstGeom prst="rect">
            <a:avLst/>
          </a:prstGeom>
        </p:spPr>
      </p:pic>
    </p:spTree>
    <p:extLst>
      <p:ext uri="{BB962C8B-B14F-4D97-AF65-F5344CB8AC3E}">
        <p14:creationId xmlns:p14="http://schemas.microsoft.com/office/powerpoint/2010/main" val="630213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6346" y="610373"/>
            <a:ext cx="4252500" cy="1159800"/>
          </a:xfrm>
        </p:spPr>
        <p:txBody>
          <a:bodyPr/>
          <a:lstStyle/>
          <a:p>
            <a:r>
              <a:rPr lang="en-US" sz="2000" dirty="0">
                <a:solidFill>
                  <a:srgbClr val="C00000"/>
                </a:solidFill>
              </a:rPr>
              <a:t>Question: Can we predict health &amp; wellness, if so how?</a:t>
            </a:r>
            <a:r>
              <a:rPr lang="en-US" sz="1050" dirty="0"/>
              <a:t/>
            </a:r>
            <a:br>
              <a:rPr lang="en-US" sz="1050" dirty="0"/>
            </a:br>
            <a:endParaRPr lang="en-US" dirty="0"/>
          </a:p>
        </p:txBody>
      </p:sp>
      <p:sp>
        <p:nvSpPr>
          <p:cNvPr id="3" name="Subtitle 2"/>
          <p:cNvSpPr>
            <a:spLocks noGrp="1"/>
          </p:cNvSpPr>
          <p:nvPr>
            <p:ph type="subTitle" idx="1"/>
          </p:nvPr>
        </p:nvSpPr>
        <p:spPr>
          <a:xfrm>
            <a:off x="133453" y="1298260"/>
            <a:ext cx="5178287" cy="3383070"/>
          </a:xfrm>
        </p:spPr>
        <p:txBody>
          <a:bodyPr/>
          <a:lstStyle/>
          <a:p>
            <a:r>
              <a:rPr lang="en-US" sz="1100" dirty="0"/>
              <a:t>           </a:t>
            </a:r>
            <a:r>
              <a:rPr lang="en-US" sz="1600" dirty="0"/>
              <a:t>If we measure health by BMI and wellness by the survey’s score system, we can classify people into groups and predict which group a person’s most likely to be in. The best models to predict BMI_group between the 5 models that we have used are decision tree and Ordered logistic regression. The best model to predict Wellness group with is Ordered linear regression (given using linear regression does not make sense for classification. </a:t>
            </a:r>
            <a:r>
              <a:rPr lang="en-US" sz="1100" dirty="0"/>
              <a:t/>
            </a:r>
            <a:br>
              <a:rPr lang="en-US" sz="1100" dirty="0"/>
            </a:br>
            <a:r>
              <a:rPr lang="en-US" sz="1100" dirty="0"/>
              <a:t> </a:t>
            </a:r>
            <a:r>
              <a:rPr lang="en-US" sz="1000" dirty="0"/>
              <a:t/>
            </a:r>
            <a:br>
              <a:rPr lang="en-US" sz="1000" dirty="0"/>
            </a:br>
            <a:r>
              <a:rPr lang="en-US" dirty="0"/>
              <a:t/>
            </a:r>
            <a:br>
              <a:rPr lang="en-US" dirty="0"/>
            </a:br>
            <a:endParaRPr lang="en-US" dirty="0"/>
          </a:p>
        </p:txBody>
      </p:sp>
    </p:spTree>
    <p:extLst>
      <p:ext uri="{BB962C8B-B14F-4D97-AF65-F5344CB8AC3E}">
        <p14:creationId xmlns:p14="http://schemas.microsoft.com/office/powerpoint/2010/main" val="2264590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25" y="349690"/>
            <a:ext cx="6455700" cy="668100"/>
          </a:xfrm>
        </p:spPr>
        <p:txBody>
          <a:bodyPr/>
          <a:lstStyle/>
          <a:p>
            <a:r>
              <a:rPr lang="en-US" dirty="0"/>
              <a:t>Important factors(covariates)</a:t>
            </a:r>
          </a:p>
        </p:txBody>
      </p:sp>
      <p:sp>
        <p:nvSpPr>
          <p:cNvPr id="3" name="Text Placeholder 2"/>
          <p:cNvSpPr>
            <a:spLocks noGrp="1"/>
          </p:cNvSpPr>
          <p:nvPr>
            <p:ph type="body" idx="1"/>
          </p:nvPr>
        </p:nvSpPr>
        <p:spPr/>
        <p:txBody>
          <a:bodyPr/>
          <a:lstStyle/>
          <a:p>
            <a:r>
              <a:rPr lang="en-US" sz="1400" dirty="0"/>
              <a:t>The most important features that are associated with BMI_group are:</a:t>
            </a:r>
          </a:p>
          <a:p>
            <a:r>
              <a:rPr lang="en-US" sz="1200" b="1" dirty="0"/>
              <a:t>Wellness_group </a:t>
            </a:r>
          </a:p>
          <a:p>
            <a:r>
              <a:rPr lang="en-US" sz="1200" b="1" dirty="0"/>
              <a:t> marital status</a:t>
            </a:r>
          </a:p>
          <a:p>
            <a:r>
              <a:rPr lang="en-US" sz="1200" b="1" dirty="0"/>
              <a:t>weight loss goal</a:t>
            </a:r>
          </a:p>
          <a:p>
            <a:r>
              <a:rPr lang="en-US" sz="1200" b="1" dirty="0"/>
              <a:t>frequency of exercise </a:t>
            </a:r>
          </a:p>
          <a:p>
            <a:r>
              <a:rPr lang="en-US" sz="1200" b="1" dirty="0"/>
              <a:t>Age</a:t>
            </a:r>
          </a:p>
          <a:p>
            <a:r>
              <a:rPr lang="en-US" sz="1200" b="1" dirty="0"/>
              <a:t>eating at home vs away</a:t>
            </a:r>
          </a:p>
          <a:p>
            <a:r>
              <a:rPr lang="en-US" sz="1200" b="1" dirty="0"/>
              <a:t>family size</a:t>
            </a:r>
          </a:p>
        </p:txBody>
      </p:sp>
      <p:sp>
        <p:nvSpPr>
          <p:cNvPr id="4" name="Text Placeholder 3"/>
          <p:cNvSpPr>
            <a:spLocks noGrp="1"/>
          </p:cNvSpPr>
          <p:nvPr>
            <p:ph type="body" idx="2"/>
          </p:nvPr>
        </p:nvSpPr>
        <p:spPr/>
        <p:txBody>
          <a:bodyPr/>
          <a:lstStyle/>
          <a:p>
            <a:r>
              <a:rPr lang="en-US" sz="1400" dirty="0"/>
              <a:t>The most important features that are associated with Wellness_group are:</a:t>
            </a:r>
            <a:r>
              <a:rPr lang="en-US" sz="1200" dirty="0"/>
              <a:t> </a:t>
            </a:r>
          </a:p>
          <a:p>
            <a:r>
              <a:rPr lang="en-US" sz="1200" b="1" dirty="0"/>
              <a:t>BMI</a:t>
            </a:r>
            <a:endParaRPr lang="en-US" sz="1200" dirty="0"/>
          </a:p>
          <a:p>
            <a:r>
              <a:rPr lang="en-US" sz="1200" b="1" dirty="0"/>
              <a:t>exercise </a:t>
            </a:r>
            <a:endParaRPr lang="en-US" sz="1200" dirty="0"/>
          </a:p>
          <a:p>
            <a:r>
              <a:rPr lang="en-US" sz="1200" b="1" dirty="0"/>
              <a:t>emotion when making dinner</a:t>
            </a:r>
            <a:endParaRPr lang="en-US" sz="1200" dirty="0"/>
          </a:p>
          <a:p>
            <a:r>
              <a:rPr lang="en-US" sz="1200" b="1" dirty="0"/>
              <a:t>dinner satisfaction</a:t>
            </a:r>
            <a:endParaRPr lang="en-US" sz="1200" dirty="0"/>
          </a:p>
          <a:p>
            <a:r>
              <a:rPr lang="en-US" sz="1200" b="1" dirty="0"/>
              <a:t> weight loss goal</a:t>
            </a:r>
            <a:endParaRPr lang="en-US" sz="1200" dirty="0"/>
          </a:p>
          <a:p>
            <a:r>
              <a:rPr lang="en-US" sz="1200" b="1" dirty="0"/>
              <a:t>frequency of exercise </a:t>
            </a:r>
            <a:endParaRPr lang="en-US" sz="1200" dirty="0"/>
          </a:p>
          <a:p>
            <a:r>
              <a:rPr lang="en-US" sz="1200" b="1" dirty="0"/>
              <a:t>satisfaction with weight</a:t>
            </a:r>
            <a:endParaRPr lang="en-US" sz="1200"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44665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9"/>
          <p:cNvSpPr txBox="1">
            <a:spLocks noGrp="1"/>
          </p:cNvSpPr>
          <p:nvPr>
            <p:ph type="title"/>
          </p:nvPr>
        </p:nvSpPr>
        <p:spPr>
          <a:xfrm>
            <a:off x="1590159" y="49218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Clustering for segmentation </a:t>
            </a:r>
            <a:endParaRPr dirty="0"/>
          </a:p>
        </p:txBody>
      </p:sp>
      <p:sp>
        <p:nvSpPr>
          <p:cNvPr id="662" name="Google Shape;662;p19"/>
          <p:cNvSpPr txBox="1">
            <a:spLocks noGrp="1"/>
          </p:cNvSpPr>
          <p:nvPr>
            <p:ph type="body" idx="1"/>
          </p:nvPr>
        </p:nvSpPr>
        <p:spPr>
          <a:xfrm>
            <a:off x="1285840" y="1069353"/>
            <a:ext cx="7064339" cy="29025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US" dirty="0"/>
              <a:t>Understanding if we can profile/segment people on the following</a:t>
            </a:r>
            <a:r>
              <a:rPr lang="en" dirty="0"/>
              <a:t>. </a:t>
            </a:r>
          </a:p>
          <a:p>
            <a:pPr marL="1003300" lvl="1" indent="-457200">
              <a:spcBef>
                <a:spcPts val="600"/>
              </a:spcBef>
              <a:buFont typeface="+mj-lt"/>
              <a:buAutoNum type="arabicPeriod"/>
            </a:pPr>
            <a:r>
              <a:rPr lang="en" dirty="0"/>
              <a:t>Wellness </a:t>
            </a:r>
          </a:p>
          <a:p>
            <a:pPr marL="1003300" lvl="1" indent="-457200">
              <a:spcBef>
                <a:spcPts val="600"/>
              </a:spcBef>
              <a:buFont typeface="+mj-lt"/>
              <a:buAutoNum type="arabicPeriod"/>
            </a:pPr>
            <a:r>
              <a:rPr lang="en" dirty="0"/>
              <a:t>F</a:t>
            </a:r>
            <a:r>
              <a:rPr lang="en-US" dirty="0" err="1"/>
              <a:t>ood</a:t>
            </a:r>
            <a:r>
              <a:rPr lang="en-US" dirty="0"/>
              <a:t> they eat and how often</a:t>
            </a:r>
          </a:p>
          <a:p>
            <a:pPr marL="1003300" lvl="1" indent="-457200">
              <a:spcBef>
                <a:spcPts val="600"/>
              </a:spcBef>
              <a:buFont typeface="+mj-lt"/>
              <a:buAutoNum type="arabicPeriod"/>
            </a:pPr>
            <a:r>
              <a:rPr lang="en-US" dirty="0"/>
              <a:t>Demographic info</a:t>
            </a:r>
            <a:endParaRPr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458723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5480043" y="1137664"/>
            <a:ext cx="3133500" cy="337383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C000"/>
                </a:solidFill>
              </a:rPr>
              <a:t>Wellness</a:t>
            </a:r>
            <a:r>
              <a:rPr lang="en-US" b="1" dirty="0"/>
              <a:t> </a:t>
            </a:r>
          </a:p>
          <a:p>
            <a:pPr marL="0" lvl="0" indent="0" algn="l" rtl="0">
              <a:spcBef>
                <a:spcPts val="600"/>
              </a:spcBef>
              <a:spcAft>
                <a:spcPts val="0"/>
              </a:spcAft>
              <a:buNone/>
            </a:pPr>
            <a:r>
              <a:rPr lang="en-US" sz="1600" dirty="0"/>
              <a:t>We are using the “points” variable. </a:t>
            </a:r>
          </a:p>
          <a:p>
            <a:pPr marL="0" lvl="0" indent="0" algn="l" rtl="0">
              <a:spcBef>
                <a:spcPts val="600"/>
              </a:spcBef>
              <a:spcAft>
                <a:spcPts val="0"/>
              </a:spcAft>
              <a:buNone/>
            </a:pPr>
            <a:r>
              <a:rPr lang="en-US" sz="1600" dirty="0"/>
              <a:t>Levels of </a:t>
            </a:r>
            <a:r>
              <a:rPr lang="en-US" sz="1600" dirty="0">
                <a:solidFill>
                  <a:srgbClr val="C00000"/>
                </a:solidFill>
              </a:rPr>
              <a:t>point</a:t>
            </a:r>
            <a:r>
              <a:rPr lang="en-US" sz="1600" dirty="0"/>
              <a:t> are:</a:t>
            </a:r>
          </a:p>
          <a:p>
            <a:r>
              <a:rPr lang="en-US" sz="1600" dirty="0"/>
              <a:t>Epitomizing Wellness </a:t>
            </a:r>
          </a:p>
          <a:p>
            <a:r>
              <a:rPr lang="en-US" sz="1600" dirty="0"/>
              <a:t>Aspiring to Wellness </a:t>
            </a:r>
          </a:p>
          <a:p>
            <a:r>
              <a:rPr lang="en-US" sz="1600" dirty="0"/>
              <a:t>Sacrificing Wellness </a:t>
            </a:r>
          </a:p>
          <a:p>
            <a:r>
              <a:rPr lang="en-US" sz="1600" dirty="0"/>
              <a:t>Scrambling for Wellness </a:t>
            </a:r>
          </a:p>
          <a:p>
            <a:r>
              <a:rPr lang="en-US" sz="1600" dirty="0"/>
              <a:t>Compromised Wellness </a:t>
            </a:r>
          </a:p>
          <a:p>
            <a:r>
              <a:rPr lang="en-US" sz="1600" dirty="0"/>
              <a:t>Neglected Wellness </a:t>
            </a:r>
            <a:endParaRPr lang="en-US" sz="1400" dirty="0"/>
          </a:p>
          <a:p>
            <a:pPr marL="0" lvl="0" indent="0" algn="l" rtl="0">
              <a:spcBef>
                <a:spcPts val="600"/>
              </a:spcBef>
              <a:spcAft>
                <a:spcPts val="0"/>
              </a:spcAft>
              <a:buNone/>
            </a:pPr>
            <a:endParaRPr lang="en-US" b="1" dirty="0"/>
          </a:p>
          <a:p>
            <a:pPr marL="0" lvl="0" indent="0" algn="l" rtl="0">
              <a:spcBef>
                <a:spcPts val="600"/>
              </a:spcBef>
              <a:spcAft>
                <a:spcPts val="0"/>
              </a:spcAft>
              <a:buNone/>
            </a:pPr>
            <a:endParaRPr b="1" dirty="0"/>
          </a:p>
        </p:txBody>
      </p:sp>
      <p:sp>
        <p:nvSpPr>
          <p:cNvPr id="689" name="Google Shape;689;p21"/>
          <p:cNvSpPr txBox="1">
            <a:spLocks noGrp="1"/>
          </p:cNvSpPr>
          <p:nvPr>
            <p:ph type="title"/>
          </p:nvPr>
        </p:nvSpPr>
        <p:spPr>
          <a:xfrm>
            <a:off x="3113655" y="333962"/>
            <a:ext cx="1925593"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1. Wellness </a:t>
            </a:r>
            <a:endParaRPr dirty="0"/>
          </a:p>
        </p:txBody>
      </p:sp>
      <p:sp>
        <p:nvSpPr>
          <p:cNvPr id="690" name="Google Shape;690;p21"/>
          <p:cNvSpPr txBox="1">
            <a:spLocks noGrp="1"/>
          </p:cNvSpPr>
          <p:nvPr>
            <p:ph type="body" idx="2"/>
          </p:nvPr>
        </p:nvSpPr>
        <p:spPr>
          <a:xfrm>
            <a:off x="757804" y="1137664"/>
            <a:ext cx="4206082" cy="33049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Scoring</a:t>
            </a:r>
          </a:p>
          <a:p>
            <a:pPr marL="0" lvl="0" indent="0" algn="l" rtl="0">
              <a:spcBef>
                <a:spcPts val="600"/>
              </a:spcBef>
              <a:spcAft>
                <a:spcPts val="0"/>
              </a:spcAft>
              <a:buNone/>
            </a:pPr>
            <a:endParaRPr lang="en-US" b="1" dirty="0"/>
          </a:p>
          <a:p>
            <a:pPr marL="0" lvl="0" indent="0" algn="l" rtl="0">
              <a:spcBef>
                <a:spcPts val="600"/>
              </a:spcBef>
              <a:spcAft>
                <a:spcPts val="0"/>
              </a:spcAft>
              <a:buNone/>
            </a:pPr>
            <a:r>
              <a:rPr lang="en-US" sz="1600" dirty="0"/>
              <a:t>Based on Q1-6 and the suggested scoring, we categorized users into one of the following groups on the right. </a:t>
            </a:r>
          </a:p>
          <a:p>
            <a:pPr marL="0" lvl="0" indent="0" algn="l" rtl="0">
              <a:spcBef>
                <a:spcPts val="600"/>
              </a:spcBef>
              <a:spcAft>
                <a:spcPts val="0"/>
              </a:spcAft>
              <a:buNone/>
            </a:pPr>
            <a:endParaRPr lang="en-US" sz="1600" dirty="0"/>
          </a:p>
          <a:p>
            <a:pPr marL="0" indent="0">
              <a:buNone/>
            </a:pPr>
            <a:r>
              <a:rPr lang="en-US" sz="1600" dirty="0"/>
              <a:t>They were then given a score from 0-6, where, </a:t>
            </a:r>
          </a:p>
          <a:p>
            <a:pPr marL="0" indent="0">
              <a:buNone/>
            </a:pPr>
            <a:r>
              <a:rPr lang="en-US" sz="1600" dirty="0"/>
              <a:t>6 = Epitomizing Wellness and </a:t>
            </a:r>
          </a:p>
          <a:p>
            <a:pPr marL="0" indent="0">
              <a:buNone/>
            </a:pPr>
            <a:r>
              <a:rPr lang="en-US" sz="1600" dirty="0"/>
              <a:t>0 = Neglected Wellness </a:t>
            </a:r>
          </a:p>
          <a:p>
            <a:pPr marL="0" lvl="0" indent="0" algn="l" rtl="0">
              <a:spcBef>
                <a:spcPts val="600"/>
              </a:spcBef>
              <a:spcAft>
                <a:spcPts val="0"/>
              </a:spcAft>
              <a:buNone/>
            </a:pPr>
            <a:endParaRPr lang="en-US" sz="1600" dirty="0"/>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289528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77048"/>
            <a:ext cx="5769088" cy="1047686"/>
          </a:xfrm>
          <a:prstGeom prst="rect">
            <a:avLst/>
          </a:prstGeom>
        </p:spPr>
        <p:txBody>
          <a:bodyPr spcFirstLastPara="1" wrap="square" lIns="91425" tIns="91425" rIns="91425" bIns="91425" anchor="b" anchorCtr="0">
            <a:noAutofit/>
          </a:bodyPr>
          <a:lstStyle/>
          <a:p>
            <a:r>
              <a:rPr lang="en-US" dirty="0"/>
              <a:t>2. </a:t>
            </a:r>
            <a:r>
              <a:rPr lang="en" dirty="0"/>
              <a:t>F</a:t>
            </a:r>
            <a:r>
              <a:rPr lang="en-US" dirty="0" err="1"/>
              <a:t>oods</a:t>
            </a:r>
            <a:r>
              <a:rPr lang="en-US" dirty="0"/>
              <a:t> they eat and how often</a:t>
            </a:r>
            <a:br>
              <a:rPr lang="en-US" dirty="0"/>
            </a:br>
            <a:r>
              <a:rPr lang="en-US" dirty="0"/>
              <a:t> </a:t>
            </a:r>
            <a:endParaRPr dirty="0"/>
          </a:p>
        </p:txBody>
      </p:sp>
      <p:sp>
        <p:nvSpPr>
          <p:cNvPr id="690" name="Google Shape;690;p21"/>
          <p:cNvSpPr txBox="1">
            <a:spLocks noGrp="1"/>
          </p:cNvSpPr>
          <p:nvPr>
            <p:ph type="body" idx="2"/>
          </p:nvPr>
        </p:nvSpPr>
        <p:spPr>
          <a:xfrm>
            <a:off x="757804" y="977440"/>
            <a:ext cx="7994310" cy="363544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Scoring</a:t>
            </a:r>
          </a:p>
          <a:p>
            <a:pPr marL="0" lvl="0" indent="0" algn="l" rtl="0">
              <a:spcBef>
                <a:spcPts val="600"/>
              </a:spcBef>
              <a:spcAft>
                <a:spcPts val="0"/>
              </a:spcAft>
              <a:buNone/>
            </a:pPr>
            <a:r>
              <a:rPr lang="en-US" sz="1600" dirty="0"/>
              <a:t>Based on Q7, we tried to understand how frequently people ate a category of food. </a:t>
            </a:r>
          </a:p>
          <a:p>
            <a:pPr marL="0" lvl="0" indent="0" algn="l" rtl="0">
              <a:spcBef>
                <a:spcPts val="600"/>
              </a:spcBef>
              <a:spcAft>
                <a:spcPts val="0"/>
              </a:spcAft>
              <a:buNone/>
            </a:pPr>
            <a:endParaRPr lang="en-US" sz="1600" dirty="0"/>
          </a:p>
          <a:p>
            <a:pPr marL="0" lvl="0" indent="0" algn="l" rtl="0">
              <a:spcBef>
                <a:spcPts val="600"/>
              </a:spcBef>
              <a:spcAft>
                <a:spcPts val="0"/>
              </a:spcAft>
              <a:buNone/>
            </a:pPr>
            <a:r>
              <a:rPr lang="en-US" sz="1600" dirty="0"/>
              <a:t>E.g.: How often they ate </a:t>
            </a:r>
            <a:r>
              <a:rPr lang="en-US" sz="1600" b="1" dirty="0"/>
              <a:t>Frozen</a:t>
            </a:r>
            <a:r>
              <a:rPr lang="en-US" sz="1600" dirty="0"/>
              <a:t> foods ?</a:t>
            </a:r>
          </a:p>
          <a:p>
            <a:pPr marL="0" lvl="0" indent="0" algn="l" rtl="0">
              <a:spcBef>
                <a:spcPts val="600"/>
              </a:spcBef>
              <a:spcAft>
                <a:spcPts val="0"/>
              </a:spcAft>
              <a:buNone/>
            </a:pPr>
            <a:r>
              <a:rPr lang="en-US" sz="1600" dirty="0"/>
              <a:t>We looked at each broad category like Frozen, Meat, </a:t>
            </a:r>
            <a:r>
              <a:rPr lang="en-US" sz="1600" dirty="0" err="1"/>
              <a:t>Alcohol,etc</a:t>
            </a:r>
            <a:r>
              <a:rPr lang="en-US" sz="1600" dirty="0"/>
              <a:t> and assigned the highest score people assigned in the survey.</a:t>
            </a:r>
          </a:p>
          <a:p>
            <a:pPr marL="0" lvl="0" indent="0" algn="l" rtl="0">
              <a:spcBef>
                <a:spcPts val="600"/>
              </a:spcBef>
              <a:spcAft>
                <a:spcPts val="0"/>
              </a:spcAft>
              <a:buNone/>
            </a:pPr>
            <a:r>
              <a:rPr lang="en-US" sz="1600" dirty="0"/>
              <a:t> </a:t>
            </a:r>
            <a:r>
              <a:rPr lang="en-US" sz="1200" dirty="0"/>
              <a:t>	e.g. If they ate frozen instant meals everyday, but a diet frozen meal only once a month, we considered that they ate some form of </a:t>
            </a:r>
            <a:r>
              <a:rPr lang="en-US" sz="1200" b="1" dirty="0"/>
              <a:t>frozen</a:t>
            </a:r>
            <a:r>
              <a:rPr lang="en-US" sz="1200" dirty="0"/>
              <a:t> meal everyday. </a:t>
            </a:r>
          </a:p>
          <a:p>
            <a:pPr marL="0" indent="0">
              <a:buNone/>
            </a:pPr>
            <a:r>
              <a:rPr lang="en-US" sz="1600" dirty="0"/>
              <a:t>The category was then given a score from 0-6, where,</a:t>
            </a:r>
          </a:p>
          <a:p>
            <a:pPr marL="0" indent="0">
              <a:buNone/>
            </a:pPr>
            <a:r>
              <a:rPr lang="en-US" sz="1600" dirty="0"/>
              <a:t>6 = Everyday</a:t>
            </a:r>
          </a:p>
          <a:p>
            <a:pPr marL="0" indent="0">
              <a:buNone/>
            </a:pPr>
            <a:r>
              <a:rPr lang="en-US" sz="1600" dirty="0"/>
              <a:t>0 = Never</a:t>
            </a:r>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31951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b" anchorCtr="0">
            <a:noAutofit/>
          </a:bodyPr>
          <a:lstStyle/>
          <a:p>
            <a:r>
              <a:rPr lang="en-US" dirty="0"/>
              <a:t>2. </a:t>
            </a:r>
            <a:r>
              <a:rPr lang="en" dirty="0"/>
              <a:t>F</a:t>
            </a:r>
            <a:r>
              <a:rPr lang="en-US" dirty="0" err="1"/>
              <a:t>ood</a:t>
            </a:r>
            <a:r>
              <a:rPr lang="en-US" dirty="0"/>
              <a:t> they eat and how often</a:t>
            </a:r>
            <a:br>
              <a:rPr lang="en-US" dirty="0"/>
            </a:br>
            <a:r>
              <a:rPr lang="en-US" dirty="0"/>
              <a:t> </a:t>
            </a:r>
            <a:endParaRPr dirty="0"/>
          </a:p>
        </p:txBody>
      </p:sp>
      <p:sp>
        <p:nvSpPr>
          <p:cNvPr id="690" name="Google Shape;690;p21"/>
          <p:cNvSpPr txBox="1">
            <a:spLocks noGrp="1"/>
          </p:cNvSpPr>
          <p:nvPr>
            <p:ph type="body" idx="2"/>
          </p:nvPr>
        </p:nvSpPr>
        <p:spPr>
          <a:xfrm>
            <a:off x="757804" y="977440"/>
            <a:ext cx="7994310" cy="856384"/>
          </a:xfrm>
          <a:prstGeom prst="rect">
            <a:avLst/>
          </a:prstGeom>
        </p:spPr>
        <p:txBody>
          <a:bodyPr spcFirstLastPara="1" wrap="square" lIns="91425" tIns="91425" rIns="91425" bIns="91425" numCol="1" anchor="t" anchorCtr="0">
            <a:noAutofit/>
          </a:bodyPr>
          <a:lstStyle/>
          <a:p>
            <a:pPr marL="0" lvl="0" indent="0" algn="l" rtl="0">
              <a:spcBef>
                <a:spcPts val="600"/>
              </a:spcBef>
              <a:spcAft>
                <a:spcPts val="0"/>
              </a:spcAft>
              <a:buNone/>
            </a:pPr>
            <a:r>
              <a:rPr lang="en-US" b="1" dirty="0"/>
              <a:t>Categories </a:t>
            </a:r>
          </a:p>
          <a:p>
            <a:pPr marL="0" lvl="0" indent="0" algn="l" rtl="0">
              <a:spcBef>
                <a:spcPts val="600"/>
              </a:spcBef>
              <a:spcAft>
                <a:spcPts val="0"/>
              </a:spcAft>
              <a:buNone/>
            </a:pPr>
            <a:r>
              <a:rPr lang="en-US" sz="1600" dirty="0"/>
              <a:t>The broad categories we considered were </a:t>
            </a:r>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391886" y="1874018"/>
            <a:ext cx="4446395" cy="299440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342900">
              <a:buFont typeface="+mj-lt"/>
              <a:buAutoNum type="arabicPeriod"/>
            </a:pPr>
            <a:r>
              <a:rPr lang="en-US" sz="1600" dirty="0"/>
              <a:t>Frozen </a:t>
            </a:r>
          </a:p>
          <a:p>
            <a:pPr marL="342900">
              <a:buFont typeface="+mj-lt"/>
              <a:buAutoNum type="arabicPeriod"/>
            </a:pPr>
            <a:r>
              <a:rPr lang="en-US" sz="1600" dirty="0"/>
              <a:t>Dairy</a:t>
            </a:r>
          </a:p>
          <a:p>
            <a:pPr marL="342900">
              <a:buFont typeface="+mj-lt"/>
              <a:buAutoNum type="arabicPeriod"/>
            </a:pPr>
            <a:r>
              <a:rPr lang="en-US" sz="1600" dirty="0"/>
              <a:t>Produce</a:t>
            </a:r>
          </a:p>
          <a:p>
            <a:pPr marL="342900">
              <a:buFont typeface="+mj-lt"/>
              <a:buAutoNum type="arabicPeriod"/>
            </a:pPr>
            <a:r>
              <a:rPr lang="en-US" sz="1600" dirty="0"/>
              <a:t>Beverages</a:t>
            </a:r>
          </a:p>
          <a:p>
            <a:pPr marL="342900">
              <a:buFont typeface="+mj-lt"/>
              <a:buAutoNum type="arabicPeriod"/>
            </a:pPr>
            <a:r>
              <a:rPr lang="en-US" sz="1600" dirty="0"/>
              <a:t>Meat </a:t>
            </a:r>
          </a:p>
          <a:p>
            <a:pPr marL="342900">
              <a:buFont typeface="+mj-lt"/>
              <a:buAutoNum type="arabicPeriod"/>
            </a:pPr>
            <a:r>
              <a:rPr lang="en-US" sz="1600" dirty="0"/>
              <a:t>Condiments</a:t>
            </a:r>
          </a:p>
          <a:p>
            <a:pPr marL="342900">
              <a:buFont typeface="+mj-lt"/>
              <a:buAutoNum type="arabicPeriod"/>
            </a:pPr>
            <a:r>
              <a:rPr lang="en-US" sz="1600" dirty="0"/>
              <a:t>Breakfast </a:t>
            </a:r>
          </a:p>
          <a:p>
            <a:pPr marL="342900">
              <a:buFont typeface="+mj-lt"/>
              <a:buAutoNum type="arabicPeriod"/>
            </a:pPr>
            <a:r>
              <a:rPr lang="en-US" sz="1600" dirty="0"/>
              <a:t>Bakery</a:t>
            </a:r>
          </a:p>
          <a:p>
            <a:pPr marL="342900">
              <a:buFont typeface="+mj-lt"/>
              <a:buAutoNum type="arabicPeriod"/>
            </a:pPr>
            <a:endParaRPr lang="en-US" sz="1600" dirty="0"/>
          </a:p>
          <a:p>
            <a:pPr marL="342900">
              <a:buFont typeface="+mj-lt"/>
              <a:buAutoNum type="arabicPeriod"/>
            </a:pPr>
            <a:r>
              <a:rPr lang="en-US" sz="1600" dirty="0"/>
              <a:t>Center of Store</a:t>
            </a:r>
          </a:p>
          <a:p>
            <a:pPr marL="342900">
              <a:buFont typeface="+mj-lt"/>
              <a:buAutoNum type="arabicPeriod"/>
            </a:pPr>
            <a:r>
              <a:rPr lang="en-US" sz="1600" dirty="0"/>
              <a:t>Confection</a:t>
            </a:r>
          </a:p>
          <a:p>
            <a:pPr marL="342900">
              <a:buFont typeface="+mj-lt"/>
              <a:buAutoNum type="arabicPeriod"/>
            </a:pPr>
            <a:r>
              <a:rPr lang="en-US" sz="1600" dirty="0"/>
              <a:t>Sweeteners</a:t>
            </a:r>
          </a:p>
          <a:p>
            <a:pPr marL="342900">
              <a:buFont typeface="+mj-lt"/>
              <a:buAutoNum type="arabicPeriod"/>
            </a:pPr>
            <a:r>
              <a:rPr lang="en-US" sz="1600" dirty="0"/>
              <a:t>Supplements </a:t>
            </a:r>
          </a:p>
          <a:p>
            <a:pPr marL="342900">
              <a:buFont typeface="+mj-lt"/>
              <a:buAutoNum type="arabicPeriod"/>
            </a:pPr>
            <a:r>
              <a:rPr lang="en-US" sz="1600" dirty="0"/>
              <a:t>Alcohol</a:t>
            </a:r>
          </a:p>
          <a:p>
            <a:pPr marL="342900">
              <a:buFont typeface="+mj-lt"/>
              <a:buAutoNum type="arabicPeriod"/>
            </a:pPr>
            <a:endParaRPr lang="en-US" sz="1600" dirty="0"/>
          </a:p>
          <a:p>
            <a:pPr marL="342900">
              <a:buFont typeface="+mj-lt"/>
              <a:buAutoNum type="arabicPeriod"/>
            </a:pPr>
            <a:endParaRPr lang="en-US" sz="1600" dirty="0"/>
          </a:p>
          <a:p>
            <a:pPr marL="0" indent="0">
              <a:buFont typeface="Montserrat Light"/>
              <a:buNone/>
            </a:pPr>
            <a:endParaRPr lang="en-US" sz="1600" dirty="0"/>
          </a:p>
          <a:p>
            <a:pPr marL="0" indent="0">
              <a:buFont typeface="Montserrat Light"/>
              <a:buNone/>
            </a:pPr>
            <a:endParaRPr lang="en-US" sz="1600" dirty="0"/>
          </a:p>
        </p:txBody>
      </p:sp>
      <p:sp>
        <p:nvSpPr>
          <p:cNvPr id="6" name="Google Shape;690;p21">
            <a:extLst>
              <a:ext uri="{FF2B5EF4-FFF2-40B4-BE49-F238E27FC236}">
                <a16:creationId xmlns:a16="http://schemas.microsoft.com/office/drawing/2014/main" id="{14D2F719-652A-4DDC-B279-95347451B851}"/>
              </a:ext>
            </a:extLst>
          </p:cNvPr>
          <p:cNvSpPr txBox="1">
            <a:spLocks/>
          </p:cNvSpPr>
          <p:nvPr/>
        </p:nvSpPr>
        <p:spPr>
          <a:xfrm>
            <a:off x="5934165" y="2321552"/>
            <a:ext cx="2622619" cy="2185134"/>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dirty="0"/>
              <a:t>6 – Everyday </a:t>
            </a:r>
          </a:p>
          <a:p>
            <a:pPr marL="0" indent="0">
              <a:buNone/>
            </a:pPr>
            <a:r>
              <a:rPr lang="en-US" sz="1200" dirty="0"/>
              <a:t>5 – Several times a week</a:t>
            </a:r>
          </a:p>
          <a:p>
            <a:pPr marL="0" indent="0">
              <a:buNone/>
            </a:pPr>
            <a:r>
              <a:rPr lang="en-US" sz="1200" dirty="0"/>
              <a:t>4 – Several times a month</a:t>
            </a:r>
          </a:p>
          <a:p>
            <a:pPr marL="0" indent="0">
              <a:buNone/>
            </a:pPr>
            <a:r>
              <a:rPr lang="en-US" sz="1200" dirty="0"/>
              <a:t>3 – Once a month</a:t>
            </a:r>
          </a:p>
          <a:p>
            <a:pPr marL="0" indent="0">
              <a:buNone/>
            </a:pPr>
            <a:r>
              <a:rPr lang="en-US" sz="1200" dirty="0"/>
              <a:t>2 – Several times a year </a:t>
            </a:r>
          </a:p>
          <a:p>
            <a:pPr marL="0" indent="0">
              <a:buNone/>
            </a:pPr>
            <a:r>
              <a:rPr lang="en-US" sz="1200" dirty="0"/>
              <a:t>1 – Once a year or less </a:t>
            </a:r>
          </a:p>
          <a:p>
            <a:pPr marL="0" indent="0">
              <a:buNone/>
            </a:pPr>
            <a:r>
              <a:rPr lang="en-US" sz="1200" dirty="0"/>
              <a:t>0 – Never </a:t>
            </a:r>
          </a:p>
          <a:p>
            <a:pPr marL="342900">
              <a:buFont typeface="+mj-lt"/>
              <a:buAutoNum type="arabicPeriod"/>
            </a:pPr>
            <a:endParaRPr lang="en-US" sz="1200" dirty="0"/>
          </a:p>
          <a:p>
            <a:pPr marL="0" indent="0">
              <a:buFont typeface="Montserrat Light"/>
              <a:buNone/>
            </a:pPr>
            <a:endParaRPr lang="en-US" sz="1200" dirty="0"/>
          </a:p>
          <a:p>
            <a:pPr marL="0" indent="0">
              <a:buFont typeface="Montserrat Light"/>
              <a:buNone/>
            </a:pPr>
            <a:endParaRPr lang="en-US" sz="1200" dirty="0"/>
          </a:p>
        </p:txBody>
      </p:sp>
      <p:sp>
        <p:nvSpPr>
          <p:cNvPr id="7" name="Google Shape;690;p21">
            <a:extLst>
              <a:ext uri="{FF2B5EF4-FFF2-40B4-BE49-F238E27FC236}">
                <a16:creationId xmlns:a16="http://schemas.microsoft.com/office/drawing/2014/main" id="{FA874D72-4F3D-41D2-BDDE-7979908E9F1E}"/>
              </a:ext>
            </a:extLst>
          </p:cNvPr>
          <p:cNvSpPr txBox="1">
            <a:spLocks/>
          </p:cNvSpPr>
          <p:nvPr/>
        </p:nvSpPr>
        <p:spPr>
          <a:xfrm>
            <a:off x="5934165" y="1939332"/>
            <a:ext cx="2672248" cy="51398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400" b="1" dirty="0"/>
              <a:t>Scoring scale per category</a:t>
            </a:r>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2622175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b" anchorCtr="0">
            <a:noAutofit/>
          </a:bodyPr>
          <a:lstStyle/>
          <a:p>
            <a:r>
              <a:rPr lang="en-US" dirty="0"/>
              <a:t>3. </a:t>
            </a:r>
            <a:r>
              <a:rPr lang="en-IN" dirty="0"/>
              <a:t>Demographic Info </a:t>
            </a:r>
            <a:r>
              <a:rPr lang="en-US" dirty="0"/>
              <a:t/>
            </a:r>
            <a:br>
              <a:rPr lang="en-US" dirty="0"/>
            </a:br>
            <a:r>
              <a:rPr lang="en-US" dirty="0"/>
              <a:t> </a:t>
            </a:r>
            <a:endParaRPr dirty="0"/>
          </a:p>
        </p:txBody>
      </p:sp>
      <p:sp>
        <p:nvSpPr>
          <p:cNvPr id="690" name="Google Shape;690;p21"/>
          <p:cNvSpPr txBox="1">
            <a:spLocks noGrp="1"/>
          </p:cNvSpPr>
          <p:nvPr>
            <p:ph type="body" idx="2"/>
          </p:nvPr>
        </p:nvSpPr>
        <p:spPr>
          <a:xfrm>
            <a:off x="757804" y="977440"/>
            <a:ext cx="7994310" cy="856384"/>
          </a:xfrm>
          <a:prstGeom prst="rect">
            <a:avLst/>
          </a:prstGeom>
        </p:spPr>
        <p:txBody>
          <a:bodyPr spcFirstLastPara="1" wrap="square" lIns="91425" tIns="91425" rIns="91425" bIns="91425" numCol="1" anchor="t" anchorCtr="0">
            <a:noAutofit/>
          </a:bodyPr>
          <a:lstStyle/>
          <a:p>
            <a:pPr marL="0" lvl="0" indent="0" algn="l" rtl="0">
              <a:spcBef>
                <a:spcPts val="600"/>
              </a:spcBef>
              <a:spcAft>
                <a:spcPts val="0"/>
              </a:spcAft>
              <a:buNone/>
            </a:pPr>
            <a:r>
              <a:rPr lang="en-US" b="1" dirty="0"/>
              <a:t>Variables</a:t>
            </a:r>
          </a:p>
          <a:p>
            <a:pPr marL="0" lvl="0" indent="0" algn="l" rtl="0">
              <a:spcBef>
                <a:spcPts val="600"/>
              </a:spcBef>
              <a:spcAft>
                <a:spcPts val="0"/>
              </a:spcAft>
              <a:buNone/>
            </a:pPr>
            <a:r>
              <a:rPr lang="en-US" sz="1600" dirty="0"/>
              <a:t>The Variables we considered are:</a:t>
            </a:r>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391886" y="1874018"/>
            <a:ext cx="7415683" cy="2416628"/>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342900">
              <a:buFont typeface="+mj-lt"/>
              <a:buAutoNum type="arabicPeriod"/>
            </a:pPr>
            <a:r>
              <a:rPr lang="en-US" sz="1600" dirty="0"/>
              <a:t>Number of dietary restrictions  </a:t>
            </a:r>
          </a:p>
          <a:p>
            <a:pPr marL="342900">
              <a:buFont typeface="+mj-lt"/>
              <a:buAutoNum type="arabicPeriod"/>
            </a:pPr>
            <a:r>
              <a:rPr lang="en-US" sz="1600" dirty="0"/>
              <a:t>People in Household</a:t>
            </a:r>
          </a:p>
          <a:p>
            <a:pPr marL="342900">
              <a:buFont typeface="+mj-lt"/>
              <a:buAutoNum type="arabicPeriod"/>
            </a:pPr>
            <a:r>
              <a:rPr lang="en-US" sz="1600" dirty="0"/>
              <a:t>Whether married/living in</a:t>
            </a:r>
          </a:p>
          <a:p>
            <a:pPr marL="342900">
              <a:buFont typeface="+mj-lt"/>
              <a:buAutoNum type="arabicPeriod"/>
            </a:pPr>
            <a:r>
              <a:rPr lang="en-US" sz="1600" dirty="0"/>
              <a:t>Number of children</a:t>
            </a:r>
          </a:p>
          <a:p>
            <a:pPr marL="342900">
              <a:buFont typeface="+mj-lt"/>
              <a:buAutoNum type="arabicPeriod"/>
            </a:pPr>
            <a:r>
              <a:rPr lang="en-US" sz="1600" dirty="0"/>
              <a:t>Education Level </a:t>
            </a:r>
          </a:p>
          <a:p>
            <a:pPr marL="342900">
              <a:buFont typeface="+mj-lt"/>
              <a:buAutoNum type="arabicPeriod"/>
            </a:pPr>
            <a:r>
              <a:rPr lang="en-US" sz="1600" dirty="0"/>
              <a:t>Income Level</a:t>
            </a:r>
          </a:p>
          <a:p>
            <a:pPr marL="342900">
              <a:buFont typeface="+mj-lt"/>
              <a:buAutoNum type="arabicPeriod"/>
            </a:pPr>
            <a:endParaRPr lang="en-US" sz="1600" dirty="0"/>
          </a:p>
          <a:p>
            <a:pPr marL="342900">
              <a:buFont typeface="+mj-lt"/>
              <a:buAutoNum type="arabicPeriod"/>
            </a:pPr>
            <a:endParaRPr lang="en-US" sz="1600" dirty="0"/>
          </a:p>
          <a:p>
            <a:pPr marL="342900">
              <a:buFont typeface="+mj-lt"/>
              <a:buAutoNum type="arabicPeriod"/>
            </a:pPr>
            <a:r>
              <a:rPr lang="en-US" sz="1600" dirty="0"/>
              <a:t>Ethnicity</a:t>
            </a:r>
          </a:p>
          <a:p>
            <a:pPr marL="342900">
              <a:buFont typeface="+mj-lt"/>
              <a:buAutoNum type="arabicPeriod"/>
            </a:pPr>
            <a:r>
              <a:rPr lang="en-US" sz="1600" dirty="0"/>
              <a:t>Work Situation</a:t>
            </a:r>
          </a:p>
          <a:p>
            <a:pPr marL="342900">
              <a:buFont typeface="+mj-lt"/>
              <a:buAutoNum type="arabicPeriod"/>
            </a:pPr>
            <a:r>
              <a:rPr lang="en-US" sz="1600" dirty="0"/>
              <a:t>Height</a:t>
            </a:r>
          </a:p>
          <a:p>
            <a:pPr marL="342900">
              <a:buFont typeface="+mj-lt"/>
              <a:buAutoNum type="arabicPeriod"/>
            </a:pPr>
            <a:r>
              <a:rPr lang="en-US" sz="1600" dirty="0"/>
              <a:t>Weight</a:t>
            </a:r>
          </a:p>
          <a:p>
            <a:pPr marL="342900">
              <a:buFont typeface="+mj-lt"/>
              <a:buAutoNum type="arabicPeriod"/>
            </a:pPr>
            <a:endParaRPr lang="en-US" sz="1600" dirty="0"/>
          </a:p>
          <a:p>
            <a:pPr marL="0" indent="0">
              <a:buFont typeface="Montserrat Light"/>
              <a:buNone/>
            </a:pPr>
            <a:endParaRPr lang="en-US" sz="1600" dirty="0"/>
          </a:p>
          <a:p>
            <a:pPr marL="0" indent="0">
              <a:buFont typeface="Montserrat Light"/>
              <a:buNone/>
            </a:pPr>
            <a:endParaRPr lang="en-US" sz="1600" dirty="0"/>
          </a:p>
        </p:txBody>
      </p:sp>
      <p:sp>
        <p:nvSpPr>
          <p:cNvPr id="8" name="Google Shape;690;p21">
            <a:extLst>
              <a:ext uri="{FF2B5EF4-FFF2-40B4-BE49-F238E27FC236}">
                <a16:creationId xmlns:a16="http://schemas.microsoft.com/office/drawing/2014/main" id="{6AD0487C-D2DC-453A-9DCF-72E336AE31A8}"/>
              </a:ext>
            </a:extLst>
          </p:cNvPr>
          <p:cNvSpPr txBox="1">
            <a:spLocks/>
          </p:cNvSpPr>
          <p:nvPr/>
        </p:nvSpPr>
        <p:spPr>
          <a:xfrm>
            <a:off x="391886" y="3958451"/>
            <a:ext cx="7994310" cy="856384"/>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600" dirty="0"/>
              <a:t>Some of the categorical/ordinal variables above were transformed </a:t>
            </a:r>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392047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1649587" y="186041"/>
            <a:ext cx="6455700" cy="668100"/>
          </a:xfrm>
          <a:prstGeom prst="rect">
            <a:avLst/>
          </a:prstGeom>
        </p:spPr>
        <p:txBody>
          <a:bodyPr spcFirstLastPara="1" wrap="square" lIns="91425" tIns="91425" rIns="91425" bIns="91425" anchor="b" anchorCtr="0">
            <a:noAutofit/>
          </a:bodyPr>
          <a:lstStyle/>
          <a:p>
            <a:pPr lvl="0"/>
            <a:r>
              <a:rPr lang="en-US" dirty="0"/>
              <a:t>SRG Proprietary Study 2015</a:t>
            </a:r>
            <a:endParaRPr dirty="0"/>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 Placeholder 1"/>
          <p:cNvSpPr>
            <a:spLocks noGrp="1"/>
          </p:cNvSpPr>
          <p:nvPr>
            <p:ph type="body" idx="1"/>
          </p:nvPr>
        </p:nvSpPr>
        <p:spPr>
          <a:xfrm>
            <a:off x="1256229" y="1082895"/>
            <a:ext cx="6962738" cy="3666956"/>
          </a:xfrm>
        </p:spPr>
        <p:txBody>
          <a:bodyPr/>
          <a:lstStyle/>
          <a:p>
            <a:r>
              <a:rPr lang="en-US" dirty="0"/>
              <a:t>What is it about ?  </a:t>
            </a:r>
            <a:r>
              <a:rPr lang="en-US" b="1" dirty="0">
                <a:solidFill>
                  <a:schemeClr val="accent6">
                    <a:lumMod val="50000"/>
                  </a:schemeClr>
                </a:solidFill>
              </a:rPr>
              <a:t>Health and wellness</a:t>
            </a:r>
            <a:r>
              <a:rPr lang="en-US" dirty="0"/>
              <a:t>.</a:t>
            </a:r>
          </a:p>
          <a:p>
            <a:r>
              <a:rPr lang="en-US" dirty="0"/>
              <a:t>The survey is made up of </a:t>
            </a:r>
            <a:r>
              <a:rPr lang="en-US" b="1" dirty="0"/>
              <a:t>30 questions </a:t>
            </a:r>
            <a:r>
              <a:rPr lang="en-US" dirty="0"/>
              <a:t>consisting of questions about Personal information such as age, gender, income, and ethnicity (</a:t>
            </a:r>
            <a:r>
              <a:rPr lang="en-US" b="1" i="1" dirty="0">
                <a:solidFill>
                  <a:schemeClr val="accent6">
                    <a:lumMod val="50000"/>
                  </a:schemeClr>
                </a:solidFill>
              </a:rPr>
              <a:t>demographic</a:t>
            </a:r>
            <a:r>
              <a:rPr lang="en-US" dirty="0"/>
              <a:t> data) </a:t>
            </a:r>
          </a:p>
          <a:p>
            <a:r>
              <a:rPr lang="en-US" dirty="0"/>
              <a:t>There are questions about the </a:t>
            </a:r>
            <a:r>
              <a:rPr lang="en-US" b="1" i="1" dirty="0">
                <a:solidFill>
                  <a:schemeClr val="accent6">
                    <a:lumMod val="50000"/>
                  </a:schemeClr>
                </a:solidFill>
              </a:rPr>
              <a:t>wellness and lifestyle</a:t>
            </a:r>
            <a:r>
              <a:rPr lang="en-US" dirty="0"/>
              <a:t>( attitudinal and motivation data).</a:t>
            </a:r>
          </a:p>
          <a:p>
            <a:r>
              <a:rPr lang="en-US" dirty="0"/>
              <a:t>There are also questions on</a:t>
            </a:r>
            <a:r>
              <a:rPr lang="en-US" b="1" dirty="0"/>
              <a:t> </a:t>
            </a:r>
            <a:r>
              <a:rPr lang="en-US" b="1" i="1" dirty="0">
                <a:solidFill>
                  <a:schemeClr val="accent6">
                    <a:lumMod val="50000"/>
                  </a:schemeClr>
                </a:solidFill>
              </a:rPr>
              <a:t>food and snack choices and frequency</a:t>
            </a:r>
            <a:r>
              <a:rPr lang="en-US" b="1" i="1" dirty="0">
                <a:solidFill>
                  <a:schemeClr val="tx1"/>
                </a:solidFill>
              </a:rPr>
              <a:t> </a:t>
            </a:r>
            <a:r>
              <a:rPr lang="en-US" dirty="0"/>
              <a:t>and time of their consumption</a:t>
            </a:r>
          </a:p>
          <a:p>
            <a:r>
              <a:rPr lang="en-US" dirty="0"/>
              <a:t>With focus on </a:t>
            </a:r>
            <a:r>
              <a:rPr lang="en-US" b="1" i="1" dirty="0">
                <a:solidFill>
                  <a:schemeClr val="accent6">
                    <a:lumMod val="50000"/>
                  </a:schemeClr>
                </a:solidFill>
              </a:rPr>
              <a:t>dinner</a:t>
            </a:r>
            <a:r>
              <a:rPr lang="en-US" dirty="0">
                <a:solidFill>
                  <a:schemeClr val="tx1"/>
                </a:solidFill>
              </a:rPr>
              <a:t> </a:t>
            </a:r>
            <a:r>
              <a:rPr lang="en-US" dirty="0"/>
              <a:t>and time and energy that customer is willing to invest on making it.</a:t>
            </a:r>
          </a:p>
          <a:p>
            <a:endParaRPr lang="en-US" dirty="0"/>
          </a:p>
          <a:p>
            <a:endParaRPr lang="en-US" dirty="0"/>
          </a:p>
        </p:txBody>
      </p:sp>
    </p:spTree>
    <p:extLst>
      <p:ext uri="{BB962C8B-B14F-4D97-AF65-F5344CB8AC3E}">
        <p14:creationId xmlns:p14="http://schemas.microsoft.com/office/powerpoint/2010/main" val="363003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b" anchorCtr="0">
            <a:noAutofit/>
          </a:bodyPr>
          <a:lstStyle/>
          <a:p>
            <a:r>
              <a:rPr lang="en-US" dirty="0"/>
              <a:t>3. </a:t>
            </a:r>
            <a:r>
              <a:rPr lang="en-IN" dirty="0"/>
              <a:t>Demographic Info </a:t>
            </a:r>
            <a:r>
              <a:rPr lang="en-US" dirty="0"/>
              <a:t/>
            </a:r>
            <a:br>
              <a:rPr lang="en-US" dirty="0"/>
            </a:br>
            <a:r>
              <a:rPr lang="en-US" dirty="0"/>
              <a:t> </a:t>
            </a:r>
            <a:endParaRPr dirty="0"/>
          </a:p>
        </p:txBody>
      </p:sp>
      <p:sp>
        <p:nvSpPr>
          <p:cNvPr id="690" name="Google Shape;690;p21"/>
          <p:cNvSpPr txBox="1">
            <a:spLocks noGrp="1"/>
          </p:cNvSpPr>
          <p:nvPr>
            <p:ph type="body" idx="2"/>
          </p:nvPr>
        </p:nvSpPr>
        <p:spPr>
          <a:xfrm>
            <a:off x="757804" y="977440"/>
            <a:ext cx="7994310" cy="615224"/>
          </a:xfrm>
          <a:prstGeom prst="rect">
            <a:avLst/>
          </a:prstGeom>
        </p:spPr>
        <p:txBody>
          <a:bodyPr spcFirstLastPara="1" wrap="square" lIns="91425" tIns="91425" rIns="91425" bIns="91425" numCol="1" anchor="t" anchorCtr="0">
            <a:noAutofit/>
          </a:bodyPr>
          <a:lstStyle/>
          <a:p>
            <a:pPr marL="0" lvl="0" indent="0" algn="l" rtl="0">
              <a:spcBef>
                <a:spcPts val="600"/>
              </a:spcBef>
              <a:spcAft>
                <a:spcPts val="0"/>
              </a:spcAft>
              <a:buNone/>
            </a:pPr>
            <a:r>
              <a:rPr lang="en-US" b="1" dirty="0"/>
              <a:t>Variable Transformation </a:t>
            </a: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4" y="1749432"/>
            <a:ext cx="7415683" cy="241662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342900">
              <a:buFont typeface="+mj-lt"/>
              <a:buAutoNum type="arabicPeriod"/>
            </a:pPr>
            <a:r>
              <a:rPr lang="en-US" sz="1600" b="1" dirty="0"/>
              <a:t>Number of dietary restrictions </a:t>
            </a:r>
          </a:p>
          <a:p>
            <a:pPr marL="0" indent="0">
              <a:buNone/>
            </a:pPr>
            <a:r>
              <a:rPr lang="en-US" sz="1600" dirty="0"/>
              <a:t> </a:t>
            </a:r>
          </a:p>
          <a:p>
            <a:pPr marL="285750" indent="-285750"/>
            <a:r>
              <a:rPr lang="en-US" sz="1600" dirty="0"/>
              <a:t>We aggregated all dietary restrictions a household had.</a:t>
            </a:r>
          </a:p>
          <a:p>
            <a:pPr marL="285750" indent="-285750"/>
            <a:r>
              <a:rPr lang="en-US" sz="1600" dirty="0"/>
              <a:t>E.g. if they were vegetarian and did not eat gluten, we assigned a value of 2 to the given household. </a:t>
            </a:r>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348592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b" anchorCtr="0">
            <a:noAutofit/>
          </a:bodyPr>
          <a:lstStyle/>
          <a:p>
            <a:r>
              <a:rPr lang="en-US" dirty="0"/>
              <a:t>3. </a:t>
            </a:r>
            <a:r>
              <a:rPr lang="en-IN" dirty="0"/>
              <a:t>Demographic Info </a:t>
            </a:r>
            <a:r>
              <a:rPr lang="en-US" dirty="0"/>
              <a:t/>
            </a:r>
            <a:br>
              <a:rPr lang="en-US" dirty="0"/>
            </a:br>
            <a:r>
              <a:rPr lang="en-US" dirty="0"/>
              <a:t> </a:t>
            </a:r>
            <a:endParaRPr dirty="0"/>
          </a:p>
        </p:txBody>
      </p:sp>
      <p:sp>
        <p:nvSpPr>
          <p:cNvPr id="690" name="Google Shape;690;p21"/>
          <p:cNvSpPr txBox="1">
            <a:spLocks noGrp="1"/>
          </p:cNvSpPr>
          <p:nvPr>
            <p:ph type="body" idx="2"/>
          </p:nvPr>
        </p:nvSpPr>
        <p:spPr>
          <a:xfrm>
            <a:off x="757804" y="977440"/>
            <a:ext cx="7994310" cy="615224"/>
          </a:xfrm>
          <a:prstGeom prst="rect">
            <a:avLst/>
          </a:prstGeom>
        </p:spPr>
        <p:txBody>
          <a:bodyPr spcFirstLastPara="1" wrap="square" lIns="91425" tIns="91425" rIns="91425" bIns="91425" numCol="1" anchor="t" anchorCtr="0">
            <a:noAutofit/>
          </a:bodyPr>
          <a:lstStyle/>
          <a:p>
            <a:pPr marL="0" lvl="0" indent="0" algn="l" rtl="0">
              <a:spcBef>
                <a:spcPts val="600"/>
              </a:spcBef>
              <a:spcAft>
                <a:spcPts val="0"/>
              </a:spcAft>
              <a:buNone/>
            </a:pPr>
            <a:r>
              <a:rPr lang="en-US" b="1" dirty="0"/>
              <a:t>Variable Transformation </a:t>
            </a: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4" y="1749432"/>
            <a:ext cx="6784725" cy="241662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2. Education Level</a:t>
            </a:r>
          </a:p>
          <a:p>
            <a:pPr marL="0" indent="0">
              <a:buNone/>
            </a:pPr>
            <a:r>
              <a:rPr lang="en-US" sz="1600" dirty="0"/>
              <a:t> </a:t>
            </a:r>
          </a:p>
          <a:p>
            <a:pPr marL="285750" indent="-285750"/>
            <a:r>
              <a:rPr lang="en-US" sz="1600" dirty="0"/>
              <a:t>We considered this as an Ordinal variables and assigned a score from 0 -5 </a:t>
            </a:r>
          </a:p>
          <a:p>
            <a:pPr marL="285750" indent="-285750"/>
            <a:r>
              <a:rPr lang="en-US" sz="1600" dirty="0"/>
              <a:t>0 = Some high school or less</a:t>
            </a:r>
          </a:p>
          <a:p>
            <a:pPr marL="285750" indent="-285750"/>
            <a:r>
              <a:rPr lang="en-US" sz="1600" dirty="0"/>
              <a:t>6 = </a:t>
            </a:r>
            <a:r>
              <a:rPr lang="en-GB" sz="1600" dirty="0"/>
              <a:t>Attended graduate school or received Advanced degree (Master's, Ph.D.) </a:t>
            </a:r>
          </a:p>
          <a:p>
            <a:pPr marL="285750" indent="-285750"/>
            <a:r>
              <a:rPr lang="en-GB" sz="1600" dirty="0"/>
              <a:t>For those who declined to answer, we imputed the mode</a:t>
            </a:r>
            <a:r>
              <a:rPr lang="en-GB" dirty="0"/>
              <a:t>	</a:t>
            </a:r>
          </a:p>
          <a:p>
            <a:pPr marL="285750" indent="-285750"/>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641997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b" anchorCtr="0">
            <a:noAutofit/>
          </a:bodyPr>
          <a:lstStyle/>
          <a:p>
            <a:r>
              <a:rPr lang="en-US" dirty="0"/>
              <a:t>3. </a:t>
            </a:r>
            <a:r>
              <a:rPr lang="en-IN" dirty="0"/>
              <a:t>Demographic Info </a:t>
            </a:r>
            <a:r>
              <a:rPr lang="en-US" dirty="0"/>
              <a:t/>
            </a:r>
            <a:br>
              <a:rPr lang="en-US" dirty="0"/>
            </a:br>
            <a:r>
              <a:rPr lang="en-US" dirty="0"/>
              <a:t> </a:t>
            </a:r>
            <a:endParaRPr dirty="0"/>
          </a:p>
        </p:txBody>
      </p:sp>
      <p:sp>
        <p:nvSpPr>
          <p:cNvPr id="690" name="Google Shape;690;p21"/>
          <p:cNvSpPr txBox="1">
            <a:spLocks noGrp="1"/>
          </p:cNvSpPr>
          <p:nvPr>
            <p:ph type="body" idx="2"/>
          </p:nvPr>
        </p:nvSpPr>
        <p:spPr>
          <a:xfrm>
            <a:off x="757804" y="977440"/>
            <a:ext cx="7994310" cy="615224"/>
          </a:xfrm>
          <a:prstGeom prst="rect">
            <a:avLst/>
          </a:prstGeom>
        </p:spPr>
        <p:txBody>
          <a:bodyPr spcFirstLastPara="1" wrap="square" lIns="91425" tIns="91425" rIns="91425" bIns="91425" numCol="1" anchor="t" anchorCtr="0">
            <a:noAutofit/>
          </a:bodyPr>
          <a:lstStyle/>
          <a:p>
            <a:pPr marL="0" lvl="0" indent="0" algn="l" rtl="0">
              <a:spcBef>
                <a:spcPts val="600"/>
              </a:spcBef>
              <a:spcAft>
                <a:spcPts val="0"/>
              </a:spcAft>
              <a:buNone/>
            </a:pPr>
            <a:r>
              <a:rPr lang="en-US" b="1" dirty="0"/>
              <a:t>Variable Transformation </a:t>
            </a: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4" y="1749432"/>
            <a:ext cx="6784725" cy="241662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3. Work Situation </a:t>
            </a:r>
          </a:p>
          <a:p>
            <a:pPr marL="0" indent="0">
              <a:buNone/>
            </a:pPr>
            <a:r>
              <a:rPr lang="en-US" sz="1600" dirty="0"/>
              <a:t> </a:t>
            </a:r>
          </a:p>
          <a:p>
            <a:pPr marL="285750" indent="-285750"/>
            <a:r>
              <a:rPr lang="en-US" sz="1600" dirty="0"/>
              <a:t>We considered this as an Ordinal variables and assigned a score from 0 - 8 </a:t>
            </a:r>
          </a:p>
          <a:p>
            <a:pPr marL="285750" indent="-285750"/>
            <a:r>
              <a:rPr lang="en-US" sz="1600" dirty="0"/>
              <a:t>0 = Less than USD 15,000</a:t>
            </a:r>
          </a:p>
          <a:p>
            <a:pPr marL="285750" indent="-285750"/>
            <a:r>
              <a:rPr lang="en-US" sz="1600" dirty="0"/>
              <a:t>8 = </a:t>
            </a:r>
            <a:r>
              <a:rPr lang="en-GB" sz="1600" dirty="0"/>
              <a:t>Greater than USD 500,000 </a:t>
            </a:r>
            <a:r>
              <a:rPr lang="en-GB" dirty="0"/>
              <a:t>	</a:t>
            </a:r>
          </a:p>
          <a:p>
            <a:pPr marL="285750" indent="-285750"/>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1649486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ctr" anchorCtr="0">
            <a:noAutofit/>
          </a:bodyPr>
          <a:lstStyle/>
          <a:p>
            <a:pPr algn="ctr"/>
            <a:r>
              <a:rPr lang="en-IN" dirty="0"/>
              <a:t>Running the Clustering Algorithm </a:t>
            </a:r>
            <a:endParaRPr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5" y="1025951"/>
            <a:ext cx="6784725" cy="241662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Step 1: Standardizing</a:t>
            </a:r>
          </a:p>
          <a:p>
            <a:pPr marL="0" indent="0">
              <a:buNone/>
            </a:pPr>
            <a:r>
              <a:rPr lang="en-US" sz="1600" dirty="0"/>
              <a:t> </a:t>
            </a:r>
          </a:p>
          <a:p>
            <a:pPr marL="285750" indent="-285750"/>
            <a:r>
              <a:rPr lang="en-US" sz="1600" dirty="0"/>
              <a:t>Given that Clustering is sensitive to scale, we standardized the data using Standard Scaler </a:t>
            </a:r>
          </a:p>
          <a:p>
            <a:pPr marL="285750" indent="-285750"/>
            <a:r>
              <a:rPr lang="en-US" sz="1600" dirty="0"/>
              <a:t>Mean of each column = 0</a:t>
            </a:r>
          </a:p>
          <a:p>
            <a:pPr marL="285750" indent="-285750"/>
            <a:r>
              <a:rPr lang="en-IN" sz="1600" dirty="0"/>
              <a:t>SD of each column = 1 </a:t>
            </a:r>
            <a:r>
              <a:rPr lang="en-GB" dirty="0"/>
              <a:t>	</a:t>
            </a:r>
          </a:p>
          <a:p>
            <a:pPr marL="285750" indent="-285750"/>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1293028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ctr" anchorCtr="0">
            <a:noAutofit/>
          </a:bodyPr>
          <a:lstStyle/>
          <a:p>
            <a:pPr algn="ctr"/>
            <a:r>
              <a:rPr lang="en-IN" dirty="0"/>
              <a:t>Running the Clustering Algorithm </a:t>
            </a:r>
            <a:endParaRPr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6" y="1025951"/>
            <a:ext cx="3915920" cy="372390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Step 2: Picking the ideal number of clusters </a:t>
            </a:r>
          </a:p>
          <a:p>
            <a:pPr marL="0" indent="0">
              <a:buNone/>
            </a:pPr>
            <a:r>
              <a:rPr lang="en-US" sz="1600" dirty="0"/>
              <a:t> </a:t>
            </a:r>
          </a:p>
          <a:p>
            <a:pPr marL="285750" indent="-285750"/>
            <a:r>
              <a:rPr lang="en-US" sz="1600" dirty="0"/>
              <a:t>We used K-means and Hierarchical clustering</a:t>
            </a:r>
          </a:p>
          <a:p>
            <a:pPr marL="285750" indent="-285750"/>
            <a:r>
              <a:rPr lang="en-US" sz="1600" dirty="0"/>
              <a:t>For K means we tried every value between 1 – 20 for K </a:t>
            </a:r>
          </a:p>
          <a:p>
            <a:pPr marL="285750" indent="-285750"/>
            <a:r>
              <a:rPr lang="en-IN" sz="1600" dirty="0"/>
              <a:t>Using results from each value of K, we plotted an elbow chart.</a:t>
            </a:r>
          </a:p>
          <a:p>
            <a:pPr marL="285750" indent="-285750"/>
            <a:r>
              <a:rPr lang="en-IN" sz="1600" dirty="0"/>
              <a:t>From the chart we decided to pick </a:t>
            </a:r>
            <a:r>
              <a:rPr lang="en-IN" sz="1600" b="1" dirty="0"/>
              <a:t>8 </a:t>
            </a:r>
            <a:r>
              <a:rPr lang="en-IN" sz="1600" dirty="0"/>
              <a:t>as the ideal value for K. </a:t>
            </a:r>
            <a:r>
              <a:rPr lang="en-GB" dirty="0"/>
              <a:t>	</a:t>
            </a:r>
          </a:p>
          <a:p>
            <a:pPr marL="285750" indent="-285750"/>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pic>
        <p:nvPicPr>
          <p:cNvPr id="2" name="Picture 1">
            <a:extLst>
              <a:ext uri="{FF2B5EF4-FFF2-40B4-BE49-F238E27FC236}">
                <a16:creationId xmlns:a16="http://schemas.microsoft.com/office/drawing/2014/main" id="{0C4219AA-4B1C-4E24-AD02-4D4B07B73FA8}"/>
              </a:ext>
            </a:extLst>
          </p:cNvPr>
          <p:cNvPicPr>
            <a:picLocks noChangeAspect="1"/>
          </p:cNvPicPr>
          <p:nvPr/>
        </p:nvPicPr>
        <p:blipFill>
          <a:blip r:embed="rId3"/>
          <a:stretch>
            <a:fillRect/>
          </a:stretch>
        </p:blipFill>
        <p:spPr>
          <a:xfrm>
            <a:off x="4997237" y="1340128"/>
            <a:ext cx="4146763" cy="2667137"/>
          </a:xfrm>
          <a:prstGeom prst="rect">
            <a:avLst/>
          </a:prstGeom>
        </p:spPr>
      </p:pic>
      <p:sp>
        <p:nvSpPr>
          <p:cNvPr id="3" name="Oval 2">
            <a:extLst>
              <a:ext uri="{FF2B5EF4-FFF2-40B4-BE49-F238E27FC236}">
                <a16:creationId xmlns:a16="http://schemas.microsoft.com/office/drawing/2014/main" id="{51962E0F-C37C-434C-B71D-FE3DD01881C5}"/>
              </a:ext>
            </a:extLst>
          </p:cNvPr>
          <p:cNvSpPr/>
          <p:nvPr/>
        </p:nvSpPr>
        <p:spPr>
          <a:xfrm>
            <a:off x="6747468" y="2969288"/>
            <a:ext cx="226088" cy="26125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Tree>
    <p:extLst>
      <p:ext uri="{BB962C8B-B14F-4D97-AF65-F5344CB8AC3E}">
        <p14:creationId xmlns:p14="http://schemas.microsoft.com/office/powerpoint/2010/main" val="3885979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ctr" anchorCtr="0">
            <a:noAutofit/>
          </a:bodyPr>
          <a:lstStyle/>
          <a:p>
            <a:pPr algn="ctr"/>
            <a:r>
              <a:rPr lang="en-IN" dirty="0"/>
              <a:t>Running the Clustering Algorithm </a:t>
            </a:r>
            <a:endParaRPr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6" y="1025951"/>
            <a:ext cx="8096034" cy="372390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Step 3: Running </a:t>
            </a:r>
            <a:r>
              <a:rPr lang="en-US" sz="1600" b="1" dirty="0" err="1"/>
              <a:t>Kmeans</a:t>
            </a:r>
            <a:r>
              <a:rPr lang="en-US" sz="1600" b="1" dirty="0"/>
              <a:t> and assigning cluster labels </a:t>
            </a:r>
          </a:p>
          <a:p>
            <a:pPr marL="0" indent="0">
              <a:buNone/>
            </a:pPr>
            <a:r>
              <a:rPr lang="en-US" sz="1600" dirty="0"/>
              <a:t> </a:t>
            </a:r>
          </a:p>
          <a:p>
            <a:pPr marL="285750" indent="-285750"/>
            <a:r>
              <a:rPr lang="en-US" sz="1600" dirty="0"/>
              <a:t>We ran K- means for K = 8 </a:t>
            </a:r>
          </a:p>
          <a:p>
            <a:pPr marL="285750" indent="-285750"/>
            <a:r>
              <a:rPr lang="en-US" sz="1600" dirty="0"/>
              <a:t>To understand our clusters we</a:t>
            </a:r>
          </a:p>
          <a:p>
            <a:pPr marL="0" indent="0">
              <a:buNone/>
            </a:pPr>
            <a:r>
              <a:rPr lang="en-US" sz="1600" dirty="0"/>
              <a:t> </a:t>
            </a:r>
          </a:p>
          <a:p>
            <a:pPr marL="742950" lvl="1" indent="-285750"/>
            <a:r>
              <a:rPr lang="en-US" sz="1600" dirty="0"/>
              <a:t>We assigned the cluster labels to each observation </a:t>
            </a:r>
          </a:p>
          <a:p>
            <a:pPr marL="742950" lvl="1" indent="-285750"/>
            <a:r>
              <a:rPr lang="en-US" sz="1600" dirty="0"/>
              <a:t>We then took the mean for every variable grouping by the cluster labels. </a:t>
            </a:r>
          </a:p>
          <a:p>
            <a:pPr marL="742950" lvl="1" indent="-285750"/>
            <a:r>
              <a:rPr lang="en-US" sz="1600" dirty="0"/>
              <a:t>The means were then plotted on a Parallel Coordinate plot to</a:t>
            </a:r>
          </a:p>
          <a:p>
            <a:pPr marL="457200" lvl="1" indent="0">
              <a:buNone/>
            </a:pPr>
            <a:r>
              <a:rPr lang="en-US" sz="1600" dirty="0"/>
              <a:t>      understand the clusters better. </a:t>
            </a:r>
            <a:endParaRPr lang="en-GB" sz="1600" dirty="0"/>
          </a:p>
          <a:p>
            <a:pPr marL="285750" indent="-285750"/>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730024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1822442" y="141879"/>
            <a:ext cx="5769088" cy="1047686"/>
          </a:xfrm>
          <a:prstGeom prst="rect">
            <a:avLst/>
          </a:prstGeom>
        </p:spPr>
        <p:txBody>
          <a:bodyPr spcFirstLastPara="1" wrap="square" lIns="91425" tIns="91425" rIns="91425" bIns="91425" anchor="ctr" anchorCtr="0">
            <a:noAutofit/>
          </a:bodyPr>
          <a:lstStyle/>
          <a:p>
            <a:pPr algn="ctr"/>
            <a:r>
              <a:rPr lang="en-IN" dirty="0"/>
              <a:t>Running the Clustering Algorithm </a:t>
            </a:r>
            <a:endParaRPr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5" name="Google Shape;690;p21">
            <a:extLst>
              <a:ext uri="{FF2B5EF4-FFF2-40B4-BE49-F238E27FC236}">
                <a16:creationId xmlns:a16="http://schemas.microsoft.com/office/drawing/2014/main" id="{485FEAC6-2A00-4A23-9BD7-511D1682DD43}"/>
              </a:ext>
            </a:extLst>
          </p:cNvPr>
          <p:cNvSpPr txBox="1">
            <a:spLocks/>
          </p:cNvSpPr>
          <p:nvPr/>
        </p:nvSpPr>
        <p:spPr>
          <a:xfrm>
            <a:off x="806806" y="1025951"/>
            <a:ext cx="8096034" cy="372390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600" b="1" dirty="0"/>
              <a:t>Step 3: Parallel Co-ordinate plot:  </a:t>
            </a:r>
          </a:p>
          <a:p>
            <a:pPr marL="0" indent="0">
              <a:buNone/>
            </a:pPr>
            <a:r>
              <a:rPr lang="en-US" sz="1100" b="1" dirty="0">
                <a:hlinkClick r:id="rId4"/>
              </a:rPr>
              <a:t>Link to plot  </a:t>
            </a:r>
            <a:endParaRPr lang="en-US" sz="1100" b="1" dirty="0"/>
          </a:p>
          <a:p>
            <a:pPr marL="0" indent="0">
              <a:buNone/>
            </a:pPr>
            <a:endParaRPr lang="en-US" sz="1600" dirty="0"/>
          </a:p>
          <a:p>
            <a:pPr marL="0" indent="0">
              <a:buNone/>
            </a:pPr>
            <a:endParaRPr lang="en-US" sz="1600" dirty="0"/>
          </a:p>
          <a:p>
            <a:pPr marL="0" indent="0">
              <a:buFont typeface="Montserrat Light"/>
              <a:buNone/>
            </a:pPr>
            <a:endParaRPr lang="en-US" sz="1600" dirty="0"/>
          </a:p>
          <a:p>
            <a:pPr marL="0" indent="0">
              <a:buFont typeface="Montserrat Light"/>
              <a:buNone/>
            </a:pPr>
            <a:endParaRPr lang="en-US" sz="1600" dirty="0"/>
          </a:p>
        </p:txBody>
      </p:sp>
      <p:graphicFrame>
        <p:nvGraphicFramePr>
          <p:cNvPr id="2" name="Object 1">
            <a:extLst>
              <a:ext uri="{FF2B5EF4-FFF2-40B4-BE49-F238E27FC236}">
                <a16:creationId xmlns:a16="http://schemas.microsoft.com/office/drawing/2014/main" id="{A790C242-5922-452D-BD00-377AAC8D6FF8}"/>
              </a:ext>
            </a:extLst>
          </p:cNvPr>
          <p:cNvGraphicFramePr>
            <a:graphicFrameLocks noChangeAspect="1"/>
          </p:cNvGraphicFramePr>
          <p:nvPr/>
        </p:nvGraphicFramePr>
        <p:xfrm>
          <a:off x="241160" y="1889090"/>
          <a:ext cx="8611438" cy="2914022"/>
        </p:xfrm>
        <a:graphic>
          <a:graphicData uri="http://schemas.openxmlformats.org/presentationml/2006/ole">
            <mc:AlternateContent xmlns:mc="http://schemas.openxmlformats.org/markup-compatibility/2006">
              <mc:Choice xmlns:v="urn:schemas-microsoft-com:vml" Requires="v">
                <p:oleObj spid="_x0000_s2057" name="Acrobat Document" r:id="rId5" imgW="27431765" imgH="6857690" progId="AcroExch.Document.DC">
                  <p:embed/>
                </p:oleObj>
              </mc:Choice>
              <mc:Fallback>
                <p:oleObj name="Acrobat Document" r:id="rId5" imgW="27431765" imgH="6857690" progId="AcroExch.Document.DC">
                  <p:embed/>
                  <p:pic>
                    <p:nvPicPr>
                      <p:cNvPr id="2" name="Object 1">
                        <a:extLst>
                          <a:ext uri="{FF2B5EF4-FFF2-40B4-BE49-F238E27FC236}">
                            <a16:creationId xmlns:a16="http://schemas.microsoft.com/office/drawing/2014/main" id="{A790C242-5922-452D-BD00-377AAC8D6FF8}"/>
                          </a:ext>
                        </a:extLst>
                      </p:cNvPr>
                      <p:cNvPicPr/>
                      <p:nvPr/>
                    </p:nvPicPr>
                    <p:blipFill>
                      <a:blip r:embed="rId6"/>
                      <a:stretch>
                        <a:fillRect/>
                      </a:stretch>
                    </p:blipFill>
                    <p:spPr>
                      <a:xfrm>
                        <a:off x="241160" y="1889090"/>
                        <a:ext cx="8611438" cy="2914022"/>
                      </a:xfrm>
                      <a:prstGeom prst="rect">
                        <a:avLst/>
                      </a:prstGeom>
                    </p:spPr>
                  </p:pic>
                </p:oleObj>
              </mc:Fallback>
            </mc:AlternateContent>
          </a:graphicData>
        </a:graphic>
      </p:graphicFrame>
    </p:spTree>
    <p:extLst>
      <p:ext uri="{BB962C8B-B14F-4D97-AF65-F5344CB8AC3E}">
        <p14:creationId xmlns:p14="http://schemas.microsoft.com/office/powerpoint/2010/main" val="3351002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2225710" y="391938"/>
            <a:ext cx="6586694" cy="5521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Understanding Clusters characteristics </a:t>
            </a:r>
            <a:endParaRPr dirty="0"/>
          </a:p>
        </p:txBody>
      </p:sp>
      <p:sp>
        <p:nvSpPr>
          <p:cNvPr id="690" name="Google Shape;690;p21"/>
          <p:cNvSpPr txBox="1">
            <a:spLocks noGrp="1"/>
          </p:cNvSpPr>
          <p:nvPr>
            <p:ph type="body" idx="2"/>
          </p:nvPr>
        </p:nvSpPr>
        <p:spPr>
          <a:xfrm>
            <a:off x="757803" y="1137664"/>
            <a:ext cx="4055357" cy="34996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Cluster 0: </a:t>
            </a:r>
            <a:r>
              <a:rPr lang="en-US" b="1" dirty="0">
                <a:solidFill>
                  <a:srgbClr val="FFC000"/>
                </a:solidFill>
              </a:rPr>
              <a:t>The educated and wealthy</a:t>
            </a:r>
          </a:p>
          <a:p>
            <a:pPr marL="0" indent="0">
              <a:buNone/>
            </a:pPr>
            <a:endParaRPr lang="en-US" b="1" dirty="0"/>
          </a:p>
          <a:p>
            <a:pPr marL="285750" indent="-285750"/>
            <a:r>
              <a:rPr lang="en-US" sz="1600" dirty="0"/>
              <a:t>High Income score </a:t>
            </a:r>
          </a:p>
          <a:p>
            <a:pPr marL="285750" indent="-285750"/>
            <a:r>
              <a:rPr lang="en-US" sz="1600" dirty="0"/>
              <a:t>Work fulltime </a:t>
            </a:r>
          </a:p>
          <a:p>
            <a:pPr marL="285750" indent="-285750"/>
            <a:r>
              <a:rPr lang="en-US" sz="1600" dirty="0"/>
              <a:t>High education </a:t>
            </a:r>
          </a:p>
          <a:p>
            <a:pPr marL="285750" indent="-285750"/>
            <a:r>
              <a:rPr lang="en-US" sz="1600" dirty="0"/>
              <a:t>Eat frequently from each food category </a:t>
            </a:r>
          </a:p>
          <a:p>
            <a:pPr marL="285750" indent="-285750"/>
            <a:r>
              <a:rPr lang="en-US" sz="1600" dirty="0"/>
              <a:t>Highest supplement and alcohol consumers </a:t>
            </a:r>
          </a:p>
          <a:p>
            <a:pPr marL="285750" indent="-285750"/>
            <a:r>
              <a:rPr lang="en-US" sz="1600" dirty="0"/>
              <a:t>Have at-least one child on average </a:t>
            </a:r>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8" name="Google Shape;690;p21">
            <a:extLst>
              <a:ext uri="{FF2B5EF4-FFF2-40B4-BE49-F238E27FC236}">
                <a16:creationId xmlns:a16="http://schemas.microsoft.com/office/drawing/2014/main" id="{703A61BE-0BF7-4EDC-9263-6D9B2297D8A1}"/>
              </a:ext>
            </a:extLst>
          </p:cNvPr>
          <p:cNvSpPr txBox="1">
            <a:spLocks/>
          </p:cNvSpPr>
          <p:nvPr/>
        </p:nvSpPr>
        <p:spPr>
          <a:xfrm>
            <a:off x="4670012" y="1137336"/>
            <a:ext cx="3815821" cy="349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b="1" dirty="0">
                <a:solidFill>
                  <a:srgbClr val="00B0F0"/>
                </a:solidFill>
              </a:rPr>
              <a:t>Cluster 1</a:t>
            </a:r>
            <a:r>
              <a:rPr lang="en-US" b="1" dirty="0"/>
              <a:t>: </a:t>
            </a:r>
            <a:r>
              <a:rPr lang="en-US" b="1" dirty="0">
                <a:solidFill>
                  <a:srgbClr val="FFC000"/>
                </a:solidFill>
              </a:rPr>
              <a:t>The low income and not employed</a:t>
            </a:r>
          </a:p>
          <a:p>
            <a:pPr marL="0" indent="0">
              <a:buFont typeface="Montserrat Light"/>
              <a:buNone/>
            </a:pPr>
            <a:endParaRPr lang="en-US" b="1" dirty="0"/>
          </a:p>
          <a:p>
            <a:pPr marL="285750" indent="-285750"/>
            <a:r>
              <a:rPr lang="en-US" sz="1600" dirty="0"/>
              <a:t>Unmarried and no children on average. </a:t>
            </a:r>
          </a:p>
          <a:p>
            <a:pPr marL="285750" indent="-285750"/>
            <a:r>
              <a:rPr lang="en-US" sz="1600" dirty="0"/>
              <a:t>Low education and Income </a:t>
            </a:r>
          </a:p>
          <a:p>
            <a:pPr marL="285750" indent="-285750"/>
            <a:r>
              <a:rPr lang="en-US" sz="1600" dirty="0"/>
              <a:t>Low consumption of confectionary and frozen foods </a:t>
            </a:r>
          </a:p>
          <a:p>
            <a:pPr marL="285750" indent="-285750"/>
            <a:r>
              <a:rPr lang="en-US" sz="1600" dirty="0"/>
              <a:t>Lowest amongst the wellness score </a:t>
            </a:r>
          </a:p>
          <a:p>
            <a:pPr marL="285750" indent="-285750"/>
            <a:r>
              <a:rPr lang="en-US" sz="1600" dirty="0"/>
              <a:t>Not currently employed</a:t>
            </a:r>
          </a:p>
          <a:p>
            <a:pPr marL="0" indent="0">
              <a:buFont typeface="Montserrat Light"/>
              <a:buNone/>
            </a:pPr>
            <a:endParaRPr lang="en-US" sz="1600" dirty="0"/>
          </a:p>
          <a:p>
            <a:pPr marL="0" indent="0">
              <a:buFont typeface="Montserrat Light"/>
              <a:buNone/>
            </a:pPr>
            <a:endParaRPr lang="en-US" sz="1600" dirty="0"/>
          </a:p>
        </p:txBody>
      </p:sp>
      <p:sp>
        <p:nvSpPr>
          <p:cNvPr id="9" name="Google Shape;690;p21">
            <a:extLst>
              <a:ext uri="{FF2B5EF4-FFF2-40B4-BE49-F238E27FC236}">
                <a16:creationId xmlns:a16="http://schemas.microsoft.com/office/drawing/2014/main" id="{3945B171-B0D8-453F-92CD-6F8A70D9F9B9}"/>
              </a:ext>
            </a:extLst>
          </p:cNvPr>
          <p:cNvSpPr txBox="1">
            <a:spLocks/>
          </p:cNvSpPr>
          <p:nvPr/>
        </p:nvSpPr>
        <p:spPr>
          <a:xfrm>
            <a:off x="980541" y="4609802"/>
            <a:ext cx="6781811" cy="673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IN" sz="1200" b="1" dirty="0"/>
              <a:t>Note: </a:t>
            </a:r>
            <a:r>
              <a:rPr lang="en-IN" sz="1200" i="1" dirty="0"/>
              <a:t>Cluster number colours represent line colours of the cluster on the parallel coordinate plot.</a:t>
            </a:r>
            <a:endParaRPr lang="en-US" sz="1200" i="1" dirty="0"/>
          </a:p>
        </p:txBody>
      </p:sp>
    </p:spTree>
    <p:extLst>
      <p:ext uri="{BB962C8B-B14F-4D97-AF65-F5344CB8AC3E}">
        <p14:creationId xmlns:p14="http://schemas.microsoft.com/office/powerpoint/2010/main" val="2139141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2225710" y="391938"/>
            <a:ext cx="6586694" cy="5521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Understanding Clusters characteristics </a:t>
            </a:r>
            <a:endParaRPr dirty="0"/>
          </a:p>
        </p:txBody>
      </p:sp>
      <p:sp>
        <p:nvSpPr>
          <p:cNvPr id="690" name="Google Shape;690;p21"/>
          <p:cNvSpPr txBox="1">
            <a:spLocks noGrp="1"/>
          </p:cNvSpPr>
          <p:nvPr>
            <p:ph type="body" idx="2"/>
          </p:nvPr>
        </p:nvSpPr>
        <p:spPr>
          <a:xfrm>
            <a:off x="757803" y="1137664"/>
            <a:ext cx="3628302" cy="34996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chemeClr val="accent1">
                    <a:lumMod val="75000"/>
                  </a:schemeClr>
                </a:solidFill>
              </a:rPr>
              <a:t>Cluster 2</a:t>
            </a:r>
            <a:r>
              <a:rPr lang="en-US" b="1" dirty="0"/>
              <a:t>: </a:t>
            </a:r>
            <a:r>
              <a:rPr lang="en-US" b="1" dirty="0">
                <a:solidFill>
                  <a:srgbClr val="FFC000"/>
                </a:solidFill>
              </a:rPr>
              <a:t>The Homemaker</a:t>
            </a:r>
          </a:p>
          <a:p>
            <a:pPr marL="0" indent="0">
              <a:buNone/>
            </a:pPr>
            <a:endParaRPr lang="en-US" b="1" dirty="0"/>
          </a:p>
          <a:p>
            <a:pPr marL="285750" indent="-285750"/>
            <a:r>
              <a:rPr lang="en-US" sz="1600" dirty="0"/>
              <a:t>Stay at home/homemaker </a:t>
            </a:r>
          </a:p>
          <a:p>
            <a:pPr marL="285750" indent="-285750"/>
            <a:r>
              <a:rPr lang="en-US" sz="1600" dirty="0"/>
              <a:t>Maximum people at home </a:t>
            </a:r>
          </a:p>
          <a:p>
            <a:pPr marL="285750" indent="-285750"/>
            <a:r>
              <a:rPr lang="en-US" sz="1600" dirty="0"/>
              <a:t>Highest number of children</a:t>
            </a:r>
          </a:p>
          <a:p>
            <a:pPr marL="285750" indent="-285750"/>
            <a:r>
              <a:rPr lang="en-US" sz="1600" dirty="0"/>
              <a:t>Moderate household income </a:t>
            </a:r>
          </a:p>
          <a:p>
            <a:pPr marL="285750" indent="-285750"/>
            <a:r>
              <a:rPr lang="en-US" sz="1600" dirty="0"/>
              <a:t>High consumption of frozen, dairy, meat, breakfast and bakery items.</a:t>
            </a:r>
          </a:p>
          <a:p>
            <a:pPr marL="285750" indent="-285750"/>
            <a:r>
              <a:rPr lang="en-US" sz="1600" dirty="0"/>
              <a:t>Lower on the wellness score</a:t>
            </a:r>
          </a:p>
          <a:p>
            <a:pPr marL="285750" indent="-285750"/>
            <a:r>
              <a:rPr lang="en-US" sz="1600" dirty="0"/>
              <a:t>Lowest education score </a:t>
            </a:r>
            <a:r>
              <a:rPr lang="en-US" sz="1600" dirty="0" err="1"/>
              <a:t>aswell</a:t>
            </a:r>
            <a:r>
              <a:rPr lang="en-US" sz="1600" dirty="0"/>
              <a:t> </a:t>
            </a:r>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8" name="Google Shape;690;p21">
            <a:extLst>
              <a:ext uri="{FF2B5EF4-FFF2-40B4-BE49-F238E27FC236}">
                <a16:creationId xmlns:a16="http://schemas.microsoft.com/office/drawing/2014/main" id="{703A61BE-0BF7-4EDC-9263-6D9B2297D8A1}"/>
              </a:ext>
            </a:extLst>
          </p:cNvPr>
          <p:cNvSpPr txBox="1">
            <a:spLocks/>
          </p:cNvSpPr>
          <p:nvPr/>
        </p:nvSpPr>
        <p:spPr>
          <a:xfrm>
            <a:off x="4670012" y="1137336"/>
            <a:ext cx="3815821" cy="349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b="1" dirty="0">
                <a:solidFill>
                  <a:srgbClr val="92D050"/>
                </a:solidFill>
              </a:rPr>
              <a:t>Cluster 3</a:t>
            </a:r>
            <a:r>
              <a:rPr lang="en-US" b="1" dirty="0"/>
              <a:t>: </a:t>
            </a:r>
            <a:r>
              <a:rPr lang="en-US" b="1" dirty="0">
                <a:solidFill>
                  <a:srgbClr val="FFC000"/>
                </a:solidFill>
              </a:rPr>
              <a:t>The Retired </a:t>
            </a:r>
          </a:p>
          <a:p>
            <a:pPr marL="0" indent="0">
              <a:buFont typeface="Montserrat Light"/>
              <a:buNone/>
            </a:pPr>
            <a:endParaRPr lang="en-US" b="1" dirty="0"/>
          </a:p>
          <a:p>
            <a:pPr marL="285750" indent="-285750"/>
            <a:r>
              <a:rPr lang="en-US" sz="1600" dirty="0"/>
              <a:t>Retired people </a:t>
            </a:r>
          </a:p>
          <a:p>
            <a:pPr marL="285750" indent="-285750"/>
            <a:r>
              <a:rPr lang="en-US" sz="1600" dirty="0"/>
              <a:t>No children at home</a:t>
            </a:r>
          </a:p>
          <a:p>
            <a:pPr marL="285750" indent="-285750"/>
            <a:r>
              <a:rPr lang="en-US" sz="1600" dirty="0"/>
              <a:t>Lowest score on people at home</a:t>
            </a:r>
          </a:p>
          <a:p>
            <a:pPr marL="285750" indent="-285750"/>
            <a:r>
              <a:rPr lang="en-US" sz="1600" dirty="0"/>
              <a:t>High beverage consumption </a:t>
            </a:r>
          </a:p>
          <a:p>
            <a:pPr marL="285750" indent="-285750"/>
            <a:r>
              <a:rPr lang="en-US" sz="1600" dirty="0"/>
              <a:t>Highest consumption in Sweeteners, confection and supplements. </a:t>
            </a:r>
          </a:p>
          <a:p>
            <a:pPr marL="0" indent="0">
              <a:buFont typeface="Montserrat Light"/>
              <a:buNone/>
            </a:pPr>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3008076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2225710" y="391938"/>
            <a:ext cx="6586694" cy="5521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Understanding Clusters characteristics </a:t>
            </a:r>
            <a:endParaRPr dirty="0"/>
          </a:p>
        </p:txBody>
      </p:sp>
      <p:sp>
        <p:nvSpPr>
          <p:cNvPr id="690" name="Google Shape;690;p21"/>
          <p:cNvSpPr txBox="1">
            <a:spLocks noGrp="1"/>
          </p:cNvSpPr>
          <p:nvPr>
            <p:ph type="body" idx="2"/>
          </p:nvPr>
        </p:nvSpPr>
        <p:spPr>
          <a:xfrm>
            <a:off x="757803" y="1137664"/>
            <a:ext cx="3628302" cy="34996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chemeClr val="accent6">
                    <a:lumMod val="75000"/>
                  </a:schemeClr>
                </a:solidFill>
              </a:rPr>
              <a:t>Cluster 4: </a:t>
            </a:r>
            <a:r>
              <a:rPr lang="en-US" b="1" dirty="0">
                <a:solidFill>
                  <a:srgbClr val="FFC000"/>
                </a:solidFill>
              </a:rPr>
              <a:t>The White collar worker</a:t>
            </a:r>
          </a:p>
          <a:p>
            <a:pPr marL="0" indent="0">
              <a:buNone/>
            </a:pPr>
            <a:endParaRPr lang="en-US" b="1" dirty="0"/>
          </a:p>
          <a:p>
            <a:pPr marL="285750" indent="-285750"/>
            <a:r>
              <a:rPr lang="en-US" sz="1600" dirty="0"/>
              <a:t>High education score </a:t>
            </a:r>
          </a:p>
          <a:p>
            <a:pPr marL="285750" indent="-285750"/>
            <a:r>
              <a:rPr lang="en-US" sz="1600" dirty="0"/>
              <a:t>High Income </a:t>
            </a:r>
          </a:p>
          <a:p>
            <a:pPr marL="285750" indent="-285750"/>
            <a:r>
              <a:rPr lang="en-US" sz="1600" dirty="0"/>
              <a:t>Works full time </a:t>
            </a:r>
          </a:p>
          <a:p>
            <a:pPr marL="285750" indent="-285750"/>
            <a:r>
              <a:rPr lang="en-US" sz="1600" dirty="0"/>
              <a:t>Average consumption across most categories of food</a:t>
            </a:r>
          </a:p>
          <a:p>
            <a:pPr marL="285750" indent="-285750"/>
            <a:r>
              <a:rPr lang="en-US" sz="1600" dirty="0"/>
              <a:t>High consumption of alcohol and supplements</a:t>
            </a:r>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8" name="Google Shape;690;p21">
            <a:extLst>
              <a:ext uri="{FF2B5EF4-FFF2-40B4-BE49-F238E27FC236}">
                <a16:creationId xmlns:a16="http://schemas.microsoft.com/office/drawing/2014/main" id="{703A61BE-0BF7-4EDC-9263-6D9B2297D8A1}"/>
              </a:ext>
            </a:extLst>
          </p:cNvPr>
          <p:cNvSpPr txBox="1">
            <a:spLocks/>
          </p:cNvSpPr>
          <p:nvPr/>
        </p:nvSpPr>
        <p:spPr>
          <a:xfrm>
            <a:off x="4738648" y="1137664"/>
            <a:ext cx="3815821" cy="349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b="1" dirty="0">
                <a:solidFill>
                  <a:schemeClr val="accent3">
                    <a:lumMod val="60000"/>
                    <a:lumOff val="40000"/>
                  </a:schemeClr>
                </a:solidFill>
              </a:rPr>
              <a:t>Cluster 5</a:t>
            </a:r>
            <a:r>
              <a:rPr lang="en-US" b="1" dirty="0"/>
              <a:t>: </a:t>
            </a:r>
            <a:r>
              <a:rPr lang="en-US" b="1" dirty="0">
                <a:solidFill>
                  <a:srgbClr val="FFC000"/>
                </a:solidFill>
              </a:rPr>
              <a:t>The part time working warrior</a:t>
            </a:r>
          </a:p>
          <a:p>
            <a:pPr marL="0" indent="0">
              <a:buFont typeface="Montserrat Light"/>
              <a:buNone/>
            </a:pPr>
            <a:endParaRPr lang="en-US" b="1" dirty="0"/>
          </a:p>
          <a:p>
            <a:pPr marL="285750" indent="-285750"/>
            <a:r>
              <a:rPr lang="en-US" sz="1600" dirty="0"/>
              <a:t>Work part time </a:t>
            </a:r>
          </a:p>
          <a:p>
            <a:pPr marL="285750" indent="-285750"/>
            <a:r>
              <a:rPr lang="en-US" sz="1600" dirty="0"/>
              <a:t>Well educated, but moderate income </a:t>
            </a:r>
          </a:p>
          <a:p>
            <a:pPr marL="285750" indent="-285750"/>
            <a:r>
              <a:rPr lang="en-US" sz="1600" dirty="0"/>
              <a:t>Highest center of store consumption</a:t>
            </a:r>
          </a:p>
          <a:p>
            <a:pPr marL="0" indent="0">
              <a:buFont typeface="Montserrat Light"/>
              <a:buNone/>
            </a:pPr>
            <a:endParaRPr lang="en-US" sz="1600" dirty="0"/>
          </a:p>
        </p:txBody>
      </p:sp>
    </p:spTree>
    <p:extLst>
      <p:ext uri="{BB962C8B-B14F-4D97-AF65-F5344CB8AC3E}">
        <p14:creationId xmlns:p14="http://schemas.microsoft.com/office/powerpoint/2010/main" val="405764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424440" y="1500196"/>
            <a:ext cx="5497800" cy="2985600"/>
          </a:xfrm>
          <a:prstGeom prst="rect">
            <a:avLst/>
          </a:prstGeom>
        </p:spPr>
        <p:txBody>
          <a:bodyPr spcFirstLastPara="1" wrap="square" lIns="91425" tIns="91425" rIns="91425" bIns="91425" anchor="t" anchorCtr="0">
            <a:noAutofit/>
          </a:bodyPr>
          <a:lstStyle/>
          <a:p>
            <a:pPr marL="0" lvl="0" indent="0">
              <a:buNone/>
            </a:pPr>
            <a:r>
              <a:rPr lang="en-US" sz="2000" i="0" dirty="0"/>
              <a:t>In 1946, the World Health Organization (WHO) defined health as “a state of complete </a:t>
            </a:r>
            <a:r>
              <a:rPr lang="en-US" sz="2000" dirty="0"/>
              <a:t>physical, mental, and social well-being</a:t>
            </a:r>
            <a:r>
              <a:rPr lang="en-US" sz="2000" i="0" dirty="0"/>
              <a:t>, and not merely the absence of disease or infirmity.”</a:t>
            </a:r>
          </a:p>
          <a:p>
            <a:pPr marL="0" lvl="0" indent="0">
              <a:buNone/>
            </a:pPr>
            <a:endParaRPr sz="20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TextBox 1"/>
          <p:cNvSpPr txBox="1"/>
          <p:nvPr/>
        </p:nvSpPr>
        <p:spPr>
          <a:xfrm>
            <a:off x="1818409" y="675409"/>
            <a:ext cx="2628901" cy="707886"/>
          </a:xfrm>
          <a:prstGeom prst="rect">
            <a:avLst/>
          </a:prstGeom>
          <a:noFill/>
        </p:spPr>
        <p:txBody>
          <a:bodyPr wrap="square" rtlCol="0">
            <a:spAutoFit/>
          </a:bodyPr>
          <a:lstStyle/>
          <a:p>
            <a:pPr lvl="0">
              <a:spcBef>
                <a:spcPts val="600"/>
              </a:spcBef>
            </a:pPr>
            <a:r>
              <a:rPr lang="en-US" sz="4000" i="1" dirty="0">
                <a:latin typeface="Montserrat" panose="020B0604020202020204" charset="0"/>
              </a:rPr>
              <a:t>Health</a:t>
            </a:r>
          </a:p>
        </p:txBody>
      </p:sp>
      <p:sp>
        <p:nvSpPr>
          <p:cNvPr id="3" name="TextBox 2"/>
          <p:cNvSpPr txBox="1"/>
          <p:nvPr/>
        </p:nvSpPr>
        <p:spPr>
          <a:xfrm>
            <a:off x="374073" y="2681238"/>
            <a:ext cx="1737976" cy="2462213"/>
          </a:xfrm>
          <a:prstGeom prst="rect">
            <a:avLst/>
          </a:prstGeom>
          <a:noFill/>
        </p:spPr>
        <p:txBody>
          <a:bodyPr wrap="none" rtlCol="0">
            <a:spAutoFit/>
          </a:bodyPr>
          <a:lstStyle/>
          <a:p>
            <a:r>
              <a:rPr lang="en-US" dirty="0">
                <a:latin typeface="Montserrat" panose="020B0604020202020204" charset="0"/>
              </a:rPr>
              <a:t>Measures of </a:t>
            </a:r>
          </a:p>
          <a:p>
            <a:r>
              <a:rPr lang="en-US" dirty="0">
                <a:latin typeface="Montserrat" panose="020B0604020202020204" charset="0"/>
              </a:rPr>
              <a:t>physical Health</a:t>
            </a:r>
          </a:p>
          <a:p>
            <a:r>
              <a:rPr lang="en-US" dirty="0">
                <a:latin typeface="Montserrat" panose="020B0604020202020204" charset="0"/>
              </a:rPr>
              <a:t>from the dataset </a:t>
            </a:r>
          </a:p>
          <a:p>
            <a:r>
              <a:rPr lang="en-US" dirty="0">
                <a:latin typeface="Montserrat" panose="020B0604020202020204" charset="0"/>
              </a:rPr>
              <a:t>Such as :</a:t>
            </a:r>
          </a:p>
          <a:p>
            <a:endParaRPr lang="en-US" dirty="0">
              <a:latin typeface="Montserrat" panose="020B0604020202020204" charset="0"/>
            </a:endParaRPr>
          </a:p>
          <a:p>
            <a:r>
              <a:rPr lang="en-US" b="1" dirty="0">
                <a:solidFill>
                  <a:schemeClr val="accent6"/>
                </a:solidFill>
                <a:latin typeface="Montserrat" panose="020B0604020202020204" charset="0"/>
              </a:rPr>
              <a:t>Weight</a:t>
            </a:r>
          </a:p>
          <a:p>
            <a:r>
              <a:rPr lang="en-US" b="1" dirty="0">
                <a:solidFill>
                  <a:schemeClr val="accent6"/>
                </a:solidFill>
                <a:latin typeface="Montserrat" panose="020B0604020202020204" charset="0"/>
              </a:rPr>
              <a:t>Height</a:t>
            </a:r>
          </a:p>
          <a:p>
            <a:r>
              <a:rPr lang="en-US" b="1" dirty="0">
                <a:solidFill>
                  <a:srgbClr val="FFC000"/>
                </a:solidFill>
                <a:latin typeface="Montserrat" panose="020B0604020202020204" charset="0"/>
              </a:rPr>
              <a:t>BMI</a:t>
            </a:r>
          </a:p>
          <a:p>
            <a:endParaRPr lang="en-US" b="1" dirty="0">
              <a:solidFill>
                <a:schemeClr val="accent6"/>
              </a:solidFill>
              <a:latin typeface="Montserrat" panose="020B0604020202020204" charset="0"/>
            </a:endParaRPr>
          </a:p>
          <a:p>
            <a:endParaRPr lang="en-US" dirty="0"/>
          </a:p>
          <a:p>
            <a:endParaRPr lang="en-US" dirty="0"/>
          </a:p>
        </p:txBody>
      </p:sp>
    </p:spTree>
    <p:extLst>
      <p:ext uri="{BB962C8B-B14F-4D97-AF65-F5344CB8AC3E}">
        <p14:creationId xmlns:p14="http://schemas.microsoft.com/office/powerpoint/2010/main" val="2788185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9" name="Google Shape;689;p21"/>
          <p:cNvSpPr txBox="1">
            <a:spLocks noGrp="1"/>
          </p:cNvSpPr>
          <p:nvPr>
            <p:ph type="title"/>
          </p:nvPr>
        </p:nvSpPr>
        <p:spPr>
          <a:xfrm>
            <a:off x="2225710" y="391938"/>
            <a:ext cx="6586694" cy="5521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Understanding Clusters characteristics </a:t>
            </a:r>
            <a:endParaRPr dirty="0"/>
          </a:p>
        </p:txBody>
      </p:sp>
      <p:sp>
        <p:nvSpPr>
          <p:cNvPr id="690" name="Google Shape;690;p21"/>
          <p:cNvSpPr txBox="1">
            <a:spLocks noGrp="1"/>
          </p:cNvSpPr>
          <p:nvPr>
            <p:ph type="body" idx="2"/>
          </p:nvPr>
        </p:nvSpPr>
        <p:spPr>
          <a:xfrm>
            <a:off x="757803" y="1137664"/>
            <a:ext cx="3628302" cy="3499650"/>
          </a:xfrm>
          <a:prstGeom prst="rect">
            <a:avLst/>
          </a:prstGeom>
        </p:spPr>
        <p:txBody>
          <a:bodyPr spcFirstLastPara="1" wrap="square" lIns="91425" tIns="91425" rIns="91425" bIns="91425" anchor="t" anchorCtr="0">
            <a:noAutofit/>
          </a:bodyPr>
          <a:lstStyle/>
          <a:p>
            <a:pPr marL="0" lvl="0" indent="0">
              <a:buNone/>
            </a:pPr>
            <a:r>
              <a:rPr lang="en-US" b="1" dirty="0">
                <a:solidFill>
                  <a:schemeClr val="accent2">
                    <a:lumMod val="75000"/>
                  </a:schemeClr>
                </a:solidFill>
              </a:rPr>
              <a:t>Cluster 6</a:t>
            </a:r>
            <a:r>
              <a:rPr lang="en-US" b="1" dirty="0">
                <a:solidFill>
                  <a:schemeClr val="accent6">
                    <a:lumMod val="75000"/>
                  </a:schemeClr>
                </a:solidFill>
              </a:rPr>
              <a:t>: </a:t>
            </a:r>
            <a:r>
              <a:rPr lang="en-US" b="1" dirty="0">
                <a:solidFill>
                  <a:srgbClr val="FFC000"/>
                </a:solidFill>
              </a:rPr>
              <a:t>The frugal consumer </a:t>
            </a:r>
          </a:p>
          <a:p>
            <a:pPr marL="0" lvl="0" indent="0">
              <a:buNone/>
            </a:pPr>
            <a:endParaRPr lang="en-US" b="1" dirty="0"/>
          </a:p>
          <a:p>
            <a:pPr marL="285750" indent="-285750"/>
            <a:r>
              <a:rPr lang="en-US" sz="1600" dirty="0"/>
              <a:t>Lowest average consumption across all food categories </a:t>
            </a:r>
          </a:p>
          <a:p>
            <a:pPr marL="285750" indent="-285750"/>
            <a:r>
              <a:rPr lang="en-US" sz="1600" dirty="0"/>
              <a:t>No defined work situation </a:t>
            </a:r>
          </a:p>
          <a:p>
            <a:pPr marL="285750" indent="-285750"/>
            <a:r>
              <a:rPr lang="en-US" sz="1600" dirty="0"/>
              <a:t>Average education </a:t>
            </a:r>
          </a:p>
          <a:p>
            <a:pPr marL="285750" indent="-285750"/>
            <a:r>
              <a:rPr lang="en-US" sz="1600" dirty="0"/>
              <a:t>Average Income </a:t>
            </a:r>
          </a:p>
          <a:p>
            <a:pPr marL="285750" indent="-285750"/>
            <a:r>
              <a:rPr lang="en-US" sz="1600" dirty="0"/>
              <a:t>Mostly unmarried without children. </a:t>
            </a:r>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8" name="Google Shape;690;p21">
            <a:extLst>
              <a:ext uri="{FF2B5EF4-FFF2-40B4-BE49-F238E27FC236}">
                <a16:creationId xmlns:a16="http://schemas.microsoft.com/office/drawing/2014/main" id="{703A61BE-0BF7-4EDC-9263-6D9B2297D8A1}"/>
              </a:ext>
            </a:extLst>
          </p:cNvPr>
          <p:cNvSpPr txBox="1">
            <a:spLocks/>
          </p:cNvSpPr>
          <p:nvPr/>
        </p:nvSpPr>
        <p:spPr>
          <a:xfrm>
            <a:off x="4738648" y="1137664"/>
            <a:ext cx="3815821" cy="349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1pPr>
            <a:lvl2pPr marL="914400" marR="0" lvl="1"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2pPr>
            <a:lvl3pPr marL="1371600" marR="0" lvl="2"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3pPr>
            <a:lvl4pPr marL="1828800" marR="0" lvl="3" indent="-342900" algn="l" rtl="0">
              <a:lnSpc>
                <a:spcPct val="100000"/>
              </a:lnSpc>
              <a:spcBef>
                <a:spcPts val="0"/>
              </a:spcBef>
              <a:spcAft>
                <a:spcPts val="0"/>
              </a:spcAft>
              <a:buClr>
                <a:srgbClr val="FFC800"/>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4pPr>
            <a:lvl5pPr marL="2286000" marR="0" lvl="4"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5pPr>
            <a:lvl6pPr marL="2743200" marR="0" lvl="5"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6pPr>
            <a:lvl7pPr marL="3200400" marR="0" lvl="6"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7pPr>
            <a:lvl8pPr marL="3657600" marR="0" lvl="7"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8pPr>
            <a:lvl9pPr marL="4114800" marR="0" lvl="8" indent="-342900" algn="l" rtl="0">
              <a:lnSpc>
                <a:spcPct val="100000"/>
              </a:lnSpc>
              <a:spcBef>
                <a:spcPts val="0"/>
              </a:spcBef>
              <a:spcAft>
                <a:spcPts val="0"/>
              </a:spcAft>
              <a:buClr>
                <a:srgbClr val="434343"/>
              </a:buClr>
              <a:buSzPts val="1800"/>
              <a:buFont typeface="Montserrat Light"/>
              <a:buChar char="■"/>
              <a:defRPr sz="18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b="1" dirty="0">
                <a:solidFill>
                  <a:srgbClr val="D96BEF"/>
                </a:solidFill>
              </a:rPr>
              <a:t>Cluster 7</a:t>
            </a:r>
            <a:r>
              <a:rPr lang="en-US" b="1" dirty="0"/>
              <a:t>: </a:t>
            </a:r>
            <a:r>
              <a:rPr lang="en-US" b="1" dirty="0">
                <a:solidFill>
                  <a:srgbClr val="FFC000"/>
                </a:solidFill>
              </a:rPr>
              <a:t>Lone ranger, looking for employment</a:t>
            </a:r>
          </a:p>
          <a:p>
            <a:pPr marL="0" indent="0">
              <a:buFont typeface="Montserrat Light"/>
              <a:buNone/>
            </a:pPr>
            <a:endParaRPr lang="en-US" b="1" dirty="0"/>
          </a:p>
          <a:p>
            <a:pPr marL="285750" indent="-285750"/>
            <a:r>
              <a:rPr lang="en-US" sz="1600" dirty="0"/>
              <a:t>Largely unemployed but looking for work.</a:t>
            </a:r>
          </a:p>
          <a:p>
            <a:pPr marL="285750" indent="-285750"/>
            <a:r>
              <a:rPr lang="en-US" sz="1600" dirty="0"/>
              <a:t>Unmarried </a:t>
            </a:r>
          </a:p>
          <a:p>
            <a:pPr marL="285750" indent="-285750"/>
            <a:r>
              <a:rPr lang="en-US" sz="1600" dirty="0"/>
              <a:t>Second lowest income and education. </a:t>
            </a:r>
          </a:p>
          <a:p>
            <a:pPr marL="285750" indent="-285750"/>
            <a:r>
              <a:rPr lang="en-US" sz="1600" dirty="0"/>
              <a:t>Low wellness score </a:t>
            </a:r>
            <a:r>
              <a:rPr lang="en-US" sz="1600" dirty="0" err="1"/>
              <a:t>aswell</a:t>
            </a:r>
            <a:r>
              <a:rPr lang="en-US" sz="1600" dirty="0"/>
              <a:t>. </a:t>
            </a:r>
          </a:p>
          <a:p>
            <a:pPr marL="285750" indent="-285750"/>
            <a:endParaRPr lang="en-US" sz="1600" dirty="0"/>
          </a:p>
          <a:p>
            <a:pPr marL="285750" indent="-285750"/>
            <a:endParaRPr lang="en-US" sz="1600" dirty="0"/>
          </a:p>
          <a:p>
            <a:pPr marL="0" indent="0">
              <a:buFont typeface="Montserrat Light"/>
              <a:buNone/>
            </a:pPr>
            <a:endParaRPr lang="en-US" sz="1600" dirty="0"/>
          </a:p>
        </p:txBody>
      </p:sp>
    </p:spTree>
    <p:extLst>
      <p:ext uri="{BB962C8B-B14F-4D97-AF65-F5344CB8AC3E}">
        <p14:creationId xmlns:p14="http://schemas.microsoft.com/office/powerpoint/2010/main" val="2304739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Recommendations </a:t>
            </a:r>
            <a:endParaRPr dirty="0"/>
          </a:p>
        </p:txBody>
      </p:sp>
      <p:sp>
        <p:nvSpPr>
          <p:cNvPr id="861" name="Google Shape;861;p38"/>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p>
            <a:pPr marL="88900" indent="0">
              <a:buNone/>
            </a:pPr>
            <a:r>
              <a:rPr lang="en-US" sz="1400" dirty="0"/>
              <a:t>Our recommendation is that based on the dataset and the insights we have shown in this report to address the needs of our customers the company should follow this three-level plan: </a:t>
            </a:r>
          </a:p>
          <a:p>
            <a:pPr marL="88900" indent="0">
              <a:buNone/>
            </a:pPr>
            <a:endParaRPr lang="en-US" sz="1600" dirty="0"/>
          </a:p>
          <a:p>
            <a:pPr lvl="0"/>
            <a:r>
              <a:rPr lang="en-US" sz="1400" dirty="0"/>
              <a:t>Target the people who don’t have time to make meals.</a:t>
            </a:r>
          </a:p>
          <a:p>
            <a:pPr lvl="0"/>
            <a:r>
              <a:rPr lang="en-US" sz="1400" dirty="0"/>
              <a:t>Target the people who snack between lunch and dinner with healthy snacks.</a:t>
            </a:r>
          </a:p>
          <a:p>
            <a:pPr lvl="0"/>
            <a:r>
              <a:rPr lang="en-US" sz="1400" dirty="0"/>
              <a:t>Use the clusters to target marketing for our products and address different demographics</a:t>
            </a:r>
          </a:p>
          <a:p>
            <a:pPr marL="88900" indent="0">
              <a:buNone/>
            </a:pPr>
            <a:r>
              <a:rPr lang="en-US" sz="1050" dirty="0"/>
              <a:t> </a:t>
            </a:r>
          </a:p>
          <a:p>
            <a:pPr marL="0" lvl="0" indent="0" algn="l" rtl="0">
              <a:spcBef>
                <a:spcPts val="600"/>
              </a:spcBef>
              <a:spcAft>
                <a:spcPts val="0"/>
              </a:spcAft>
              <a:buNone/>
            </a:pPr>
            <a:endParaRPr sz="1200" b="1" dirty="0">
              <a:solidFill>
                <a:srgbClr val="E8062F"/>
              </a:solidFill>
            </a:endParaRPr>
          </a:p>
        </p:txBody>
      </p:sp>
      <p:sp>
        <p:nvSpPr>
          <p:cNvPr id="863" name="Google Shape;86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3" name="Picture 2">
            <a:extLst>
              <a:ext uri="{FF2B5EF4-FFF2-40B4-BE49-F238E27FC236}">
                <a16:creationId xmlns:a16="http://schemas.microsoft.com/office/drawing/2014/main" id="{03C1D35C-9CCF-4117-8D9E-D4F692095C99}"/>
              </a:ext>
            </a:extLst>
          </p:cNvPr>
          <p:cNvPicPr>
            <a:picLocks noChangeAspect="1"/>
          </p:cNvPicPr>
          <p:nvPr/>
        </p:nvPicPr>
        <p:blipFill>
          <a:blip r:embed="rId3"/>
          <a:stretch>
            <a:fillRect/>
          </a:stretch>
        </p:blipFill>
        <p:spPr>
          <a:xfrm>
            <a:off x="6795437" y="1817765"/>
            <a:ext cx="2231977" cy="2243137"/>
          </a:xfrm>
          <a:prstGeom prst="rect">
            <a:avLst/>
          </a:prstGeom>
        </p:spPr>
      </p:pic>
      <p:sp>
        <p:nvSpPr>
          <p:cNvPr id="860" name="Google Shape;860;p3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Recommendations </a:t>
            </a:r>
            <a:r>
              <a:rPr lang="en-US" dirty="0"/>
              <a:t>cont.</a:t>
            </a:r>
            <a:endParaRPr dirty="0"/>
          </a:p>
        </p:txBody>
      </p:sp>
      <p:sp>
        <p:nvSpPr>
          <p:cNvPr id="861" name="Google Shape;861;p38"/>
          <p:cNvSpPr txBox="1">
            <a:spLocks noGrp="1"/>
          </p:cNvSpPr>
          <p:nvPr>
            <p:ph type="body" idx="1"/>
          </p:nvPr>
        </p:nvSpPr>
        <p:spPr>
          <a:xfrm>
            <a:off x="339737" y="1902162"/>
            <a:ext cx="6455700" cy="2902500"/>
          </a:xfrm>
          <a:prstGeom prst="rect">
            <a:avLst/>
          </a:prstGeom>
        </p:spPr>
        <p:txBody>
          <a:bodyPr spcFirstLastPara="1" wrap="square" lIns="91425" tIns="91425" rIns="91425" bIns="91425" anchor="t" anchorCtr="0">
            <a:noAutofit/>
          </a:bodyPr>
          <a:lstStyle/>
          <a:p>
            <a:r>
              <a:rPr lang="en-US" sz="1400" dirty="0"/>
              <a:t>We also suggest in order to shorten customer’s food preparation and cooking time the company pursue presenting them with a service that cuts that time for example with providing the ingredients from the stores the customers have mentioned they acquire the food from like providing a medium such as an app for customers to address their diets and special needs and food requests. </a:t>
            </a:r>
          </a:p>
          <a:p>
            <a:pPr marL="88900" indent="0">
              <a:buNone/>
            </a:pPr>
            <a:endParaRPr lang="en-US" sz="1400" dirty="0"/>
          </a:p>
          <a:p>
            <a:r>
              <a:rPr lang="en-US" sz="1400" dirty="0"/>
              <a:t>Also the company can use this data to attract healthy snack brands and help them develop and market the snacks.</a:t>
            </a:r>
          </a:p>
          <a:p>
            <a:pPr marL="0" lvl="0" indent="0" algn="l" rtl="0">
              <a:spcBef>
                <a:spcPts val="600"/>
              </a:spcBef>
              <a:spcAft>
                <a:spcPts val="0"/>
              </a:spcAft>
              <a:buNone/>
            </a:pPr>
            <a:endParaRPr sz="1200" b="1" dirty="0">
              <a:solidFill>
                <a:srgbClr val="E8062F"/>
              </a:solidFill>
            </a:endParaRPr>
          </a:p>
        </p:txBody>
      </p:sp>
      <p:sp>
        <p:nvSpPr>
          <p:cNvPr id="863" name="Google Shape;86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2" name="Picture 1">
            <a:extLst>
              <a:ext uri="{FF2B5EF4-FFF2-40B4-BE49-F238E27FC236}">
                <a16:creationId xmlns:a16="http://schemas.microsoft.com/office/drawing/2014/main" id="{0C6BC676-4B6F-4B87-ABCE-723236A1979A}"/>
              </a:ext>
            </a:extLst>
          </p:cNvPr>
          <p:cNvPicPr>
            <a:picLocks noChangeAspect="1"/>
          </p:cNvPicPr>
          <p:nvPr/>
        </p:nvPicPr>
        <p:blipFill>
          <a:blip r:embed="rId4"/>
          <a:stretch>
            <a:fillRect/>
          </a:stretch>
        </p:blipFill>
        <p:spPr>
          <a:xfrm>
            <a:off x="5600700" y="114027"/>
            <a:ext cx="3157538" cy="1504995"/>
          </a:xfrm>
          <a:prstGeom prst="rect">
            <a:avLst/>
          </a:prstGeom>
        </p:spPr>
      </p:pic>
    </p:spTree>
    <p:extLst>
      <p:ext uri="{BB962C8B-B14F-4D97-AF65-F5344CB8AC3E}">
        <p14:creationId xmlns:p14="http://schemas.microsoft.com/office/powerpoint/2010/main" val="494585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64"/>
        <p:cNvGrpSpPr/>
        <p:nvPr/>
      </p:nvGrpSpPr>
      <p:grpSpPr>
        <a:xfrm>
          <a:off x="0" y="0"/>
          <a:ext cx="0" cy="0"/>
          <a:chOff x="0" y="0"/>
          <a:chExt cx="0" cy="0"/>
        </a:xfrm>
      </p:grpSpPr>
      <p:sp>
        <p:nvSpPr>
          <p:cNvPr id="1166" name="Google Shape;1166;p41"/>
          <p:cNvSpPr txBox="1"/>
          <p:nvPr/>
        </p:nvSpPr>
        <p:spPr>
          <a:xfrm>
            <a:off x="1064537" y="1721127"/>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b="1" dirty="0">
                <a:solidFill>
                  <a:srgbClr val="434343"/>
                </a:solidFill>
                <a:latin typeface="Montserrat"/>
                <a:ea typeface="Montserrat"/>
                <a:cs typeface="Montserrat"/>
                <a:sym typeface="Montserrat"/>
              </a:rPr>
              <a:t>Thank you for your time and attention </a:t>
            </a:r>
            <a:endParaRPr sz="2400" b="1" dirty="0">
              <a:solidFill>
                <a:srgbClr val="434343"/>
              </a:solidFill>
              <a:latin typeface="Montserrat"/>
              <a:ea typeface="Montserrat"/>
              <a:cs typeface="Montserrat"/>
              <a:sym typeface="Montserrat"/>
            </a:endParaRPr>
          </a:p>
        </p:txBody>
      </p:sp>
      <p:sp>
        <p:nvSpPr>
          <p:cNvPr id="1180" name="Google Shape;118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486787" y="1333942"/>
            <a:ext cx="5497800" cy="2985600"/>
          </a:xfrm>
          <a:prstGeom prst="rect">
            <a:avLst/>
          </a:prstGeom>
        </p:spPr>
        <p:txBody>
          <a:bodyPr spcFirstLastPara="1" wrap="square" lIns="91425" tIns="91425" rIns="91425" bIns="91425" anchor="t" anchorCtr="0">
            <a:noAutofit/>
          </a:bodyPr>
          <a:lstStyle/>
          <a:p>
            <a:pPr marL="0" lvl="0" indent="0">
              <a:buNone/>
            </a:pPr>
            <a:r>
              <a:rPr lang="en-US" sz="2000" i="0" dirty="0"/>
              <a:t>The Global Wellness Institute defines wellness as </a:t>
            </a:r>
            <a:r>
              <a:rPr lang="en-US" sz="2000" b="1" i="0" dirty="0"/>
              <a:t>the active pursuit of </a:t>
            </a:r>
            <a:r>
              <a:rPr lang="en-US" sz="2000" b="1" dirty="0"/>
              <a:t>activities, choices and lifestyles </a:t>
            </a:r>
            <a:r>
              <a:rPr lang="en-US" sz="2000" b="1" i="0" dirty="0"/>
              <a:t>that lead to a state of holistic health.</a:t>
            </a:r>
            <a:endParaRPr sz="2000" b="1"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p:cNvSpPr txBox="1"/>
          <p:nvPr/>
        </p:nvSpPr>
        <p:spPr>
          <a:xfrm>
            <a:off x="1797626" y="737755"/>
            <a:ext cx="2628901" cy="707886"/>
          </a:xfrm>
          <a:prstGeom prst="rect">
            <a:avLst/>
          </a:prstGeom>
          <a:noFill/>
        </p:spPr>
        <p:txBody>
          <a:bodyPr wrap="square" rtlCol="0">
            <a:spAutoFit/>
          </a:bodyPr>
          <a:lstStyle/>
          <a:p>
            <a:pPr lvl="0">
              <a:spcBef>
                <a:spcPts val="600"/>
              </a:spcBef>
            </a:pPr>
            <a:r>
              <a:rPr lang="en-US" sz="4000" i="1" dirty="0">
                <a:latin typeface="Montserrat" panose="020B0604020202020204" charset="0"/>
              </a:rPr>
              <a:t>Wellness</a:t>
            </a:r>
          </a:p>
        </p:txBody>
      </p:sp>
      <p:pic>
        <p:nvPicPr>
          <p:cNvPr id="5" name="Picture 2" descr="Implementing the 8 Dimensions of Wellness – Extension Fond du Lac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649" y="2732288"/>
            <a:ext cx="2899351" cy="22143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8715" y="2546017"/>
            <a:ext cx="2086893" cy="3108543"/>
          </a:xfrm>
          <a:prstGeom prst="rect">
            <a:avLst/>
          </a:prstGeom>
          <a:noFill/>
        </p:spPr>
        <p:txBody>
          <a:bodyPr wrap="square" rtlCol="0">
            <a:spAutoFit/>
          </a:bodyPr>
          <a:lstStyle/>
          <a:p>
            <a:r>
              <a:rPr lang="en-US" dirty="0">
                <a:latin typeface="Montserrat" panose="020B0604020202020204" charset="0"/>
              </a:rPr>
              <a:t>Measures of </a:t>
            </a:r>
          </a:p>
          <a:p>
            <a:r>
              <a:rPr lang="en-US" dirty="0">
                <a:latin typeface="Montserrat" panose="020B0604020202020204" charset="0"/>
              </a:rPr>
              <a:t>Mental Wellness</a:t>
            </a:r>
          </a:p>
          <a:p>
            <a:r>
              <a:rPr lang="en-US" dirty="0">
                <a:latin typeface="Montserrat" panose="020B0604020202020204" charset="0"/>
              </a:rPr>
              <a:t>from the dataset </a:t>
            </a:r>
          </a:p>
          <a:p>
            <a:r>
              <a:rPr lang="en-US" dirty="0">
                <a:latin typeface="Montserrat" panose="020B0604020202020204" charset="0"/>
              </a:rPr>
              <a:t>Such as :</a:t>
            </a:r>
          </a:p>
          <a:p>
            <a:endParaRPr lang="en-US" dirty="0">
              <a:latin typeface="Montserrat" panose="020B0604020202020204" charset="0"/>
            </a:endParaRPr>
          </a:p>
          <a:p>
            <a:r>
              <a:rPr lang="en-US" sz="1200" b="1" dirty="0">
                <a:solidFill>
                  <a:schemeClr val="accent6"/>
                </a:solidFill>
                <a:latin typeface="Montserrat" panose="020B0604020202020204" charset="0"/>
              </a:rPr>
              <a:t>Satisfaction </a:t>
            </a:r>
          </a:p>
          <a:p>
            <a:r>
              <a:rPr lang="en-US" sz="1200" b="1" dirty="0">
                <a:solidFill>
                  <a:schemeClr val="accent6"/>
                </a:solidFill>
                <a:latin typeface="Montserrat" panose="020B0604020202020204" charset="0"/>
              </a:rPr>
              <a:t>Attitude </a:t>
            </a:r>
          </a:p>
          <a:p>
            <a:r>
              <a:rPr lang="en-US" sz="1200" b="1" dirty="0">
                <a:solidFill>
                  <a:schemeClr val="accent6"/>
                </a:solidFill>
                <a:latin typeface="Montserrat" panose="020B0604020202020204" charset="0"/>
              </a:rPr>
              <a:t>Motivation</a:t>
            </a:r>
          </a:p>
          <a:p>
            <a:r>
              <a:rPr lang="en-US" sz="1200" b="1" dirty="0">
                <a:solidFill>
                  <a:schemeClr val="accent6"/>
                </a:solidFill>
                <a:latin typeface="Montserrat" panose="020B0604020202020204" charset="0"/>
              </a:rPr>
              <a:t>{points,</a:t>
            </a:r>
          </a:p>
          <a:p>
            <a:r>
              <a:rPr lang="en-US" sz="1200" b="1" dirty="0">
                <a:solidFill>
                  <a:schemeClr val="accent6"/>
                </a:solidFill>
                <a:latin typeface="Montserrat" panose="020B0604020202020204" charset="0"/>
              </a:rPr>
              <a:t>Attitudinal,</a:t>
            </a:r>
          </a:p>
          <a:p>
            <a:r>
              <a:rPr lang="en-US" sz="1200" b="1" dirty="0">
                <a:solidFill>
                  <a:schemeClr val="accent6"/>
                </a:solidFill>
                <a:latin typeface="Montserrat" panose="020B0604020202020204" charset="0"/>
              </a:rPr>
              <a:t>Mindset on self-healthiness }</a:t>
            </a:r>
          </a:p>
          <a:p>
            <a:endParaRPr lang="en-US" b="1" dirty="0">
              <a:solidFill>
                <a:schemeClr val="accent6"/>
              </a:solidFill>
              <a:latin typeface="Montserrat" panose="020B0604020202020204" charset="0"/>
            </a:endParaRPr>
          </a:p>
          <a:p>
            <a:endParaRPr lang="en-US" dirty="0"/>
          </a:p>
          <a:p>
            <a:endParaRPr lang="en-US" dirty="0"/>
          </a:p>
        </p:txBody>
      </p:sp>
    </p:spTree>
    <p:extLst>
      <p:ext uri="{BB962C8B-B14F-4D97-AF65-F5344CB8AC3E}">
        <p14:creationId xmlns:p14="http://schemas.microsoft.com/office/powerpoint/2010/main" val="296835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6"/>
          <p:cNvSpPr txBox="1">
            <a:spLocks noGrp="1"/>
          </p:cNvSpPr>
          <p:nvPr>
            <p:ph type="ctrTitle" idx="4294967295"/>
          </p:nvPr>
        </p:nvSpPr>
        <p:spPr>
          <a:xfrm>
            <a:off x="334925" y="179853"/>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64646"/>
                </a:solidFill>
              </a:rPr>
              <a:t>Data Set</a:t>
            </a:r>
            <a:endParaRPr sz="6000" dirty="0">
              <a:solidFill>
                <a:srgbClr val="F64646"/>
              </a:solidFill>
            </a:endParaRPr>
          </a:p>
        </p:txBody>
      </p:sp>
      <p:sp>
        <p:nvSpPr>
          <p:cNvPr id="642" name="Google Shape;642;p16"/>
          <p:cNvSpPr txBox="1">
            <a:spLocks noGrp="1"/>
          </p:cNvSpPr>
          <p:nvPr>
            <p:ph type="subTitle" idx="4294967295"/>
          </p:nvPr>
        </p:nvSpPr>
        <p:spPr>
          <a:xfrm>
            <a:off x="334924" y="1130253"/>
            <a:ext cx="6065875" cy="3619598"/>
          </a:xfrm>
          <a:prstGeom prst="rect">
            <a:avLst/>
          </a:prstGeom>
        </p:spPr>
        <p:txBody>
          <a:bodyPr spcFirstLastPara="1" wrap="square" lIns="91425" tIns="91425" rIns="91425" bIns="91425" anchor="t" anchorCtr="0">
            <a:noAutofit/>
          </a:bodyPr>
          <a:lstStyle/>
          <a:p>
            <a:pPr marL="0" lvl="0" indent="0">
              <a:buNone/>
            </a:pPr>
            <a:r>
              <a:rPr lang="en-US" sz="1800" dirty="0">
                <a:solidFill>
                  <a:schemeClr val="accent6"/>
                </a:solidFill>
                <a:latin typeface="Montserrat"/>
                <a:ea typeface="Montserrat"/>
                <a:cs typeface="Montserrat"/>
                <a:sym typeface="Montserrat"/>
              </a:rPr>
              <a:t>The dataset structure</a:t>
            </a:r>
          </a:p>
          <a:p>
            <a:pPr marL="0" indent="0">
              <a:buNone/>
            </a:pPr>
            <a:r>
              <a:rPr lang="en-US" sz="1800" i="1" dirty="0">
                <a:solidFill>
                  <a:schemeClr val="accent6">
                    <a:lumMod val="60000"/>
                    <a:lumOff val="40000"/>
                  </a:schemeClr>
                </a:solidFill>
                <a:latin typeface="Montserrat"/>
                <a:sym typeface="Montserrat"/>
              </a:rPr>
              <a:t>Original dataset</a:t>
            </a:r>
            <a:r>
              <a:rPr lang="en-US" sz="1800" dirty="0">
                <a:solidFill>
                  <a:schemeClr val="accent6">
                    <a:lumMod val="60000"/>
                    <a:lumOff val="40000"/>
                  </a:schemeClr>
                </a:solidFill>
                <a:latin typeface="Montserrat"/>
                <a:ea typeface="Montserrat"/>
                <a:cs typeface="Montserrat"/>
                <a:sym typeface="Montserrat"/>
              </a:rPr>
              <a:t>: </a:t>
            </a:r>
          </a:p>
          <a:p>
            <a:pPr marL="0" indent="0">
              <a:buNone/>
            </a:pPr>
            <a:r>
              <a:rPr lang="en-US" sz="1800" dirty="0">
                <a:latin typeface="Montserrat"/>
                <a:ea typeface="Montserrat"/>
                <a:cs typeface="Montserrat"/>
                <a:sym typeface="Montserrat"/>
              </a:rPr>
              <a:t>1003 rows and 1151 columns</a:t>
            </a:r>
            <a:r>
              <a:rPr lang="en-US" sz="1800" dirty="0">
                <a:latin typeface="Montserrat"/>
                <a:sym typeface="Montserrat"/>
              </a:rPr>
              <a:t> </a:t>
            </a:r>
          </a:p>
          <a:p>
            <a:pPr marL="0" lvl="0" indent="0" algn="l" rtl="0">
              <a:spcBef>
                <a:spcPts val="600"/>
              </a:spcBef>
              <a:spcAft>
                <a:spcPts val="0"/>
              </a:spcAft>
              <a:buNone/>
            </a:pPr>
            <a:r>
              <a:rPr lang="en-US" sz="1800" i="1" dirty="0">
                <a:solidFill>
                  <a:schemeClr val="accent6">
                    <a:lumMod val="60000"/>
                    <a:lumOff val="40000"/>
                  </a:schemeClr>
                </a:solidFill>
                <a:latin typeface="Montserrat"/>
                <a:sym typeface="Montserrat"/>
              </a:rPr>
              <a:t>Cleaned and transformed dataset</a:t>
            </a:r>
            <a:r>
              <a:rPr lang="en-US" sz="1800" dirty="0">
                <a:solidFill>
                  <a:schemeClr val="accent6">
                    <a:lumMod val="60000"/>
                    <a:lumOff val="40000"/>
                  </a:schemeClr>
                </a:solidFill>
                <a:latin typeface="Montserrat"/>
                <a:sym typeface="Montserrat"/>
              </a:rPr>
              <a:t>:</a:t>
            </a:r>
          </a:p>
          <a:p>
            <a:pPr marL="0" lvl="0" indent="0" algn="l" rtl="0">
              <a:spcBef>
                <a:spcPts val="600"/>
              </a:spcBef>
              <a:spcAft>
                <a:spcPts val="0"/>
              </a:spcAft>
              <a:buNone/>
            </a:pPr>
            <a:r>
              <a:rPr lang="en-US" sz="1800" dirty="0">
                <a:latin typeface="Montserrat"/>
                <a:sym typeface="Montserrat"/>
              </a:rPr>
              <a:t>982 rows and 372 columns</a:t>
            </a:r>
          </a:p>
          <a:p>
            <a:pPr marL="0" lvl="0" indent="0" algn="l" rtl="0">
              <a:spcBef>
                <a:spcPts val="600"/>
              </a:spcBef>
              <a:spcAft>
                <a:spcPts val="0"/>
              </a:spcAft>
              <a:buNone/>
            </a:pPr>
            <a:r>
              <a:rPr lang="en-US" sz="1800" dirty="0">
                <a:latin typeface="Montserrat"/>
                <a:sym typeface="Montserrat"/>
              </a:rPr>
              <a:t>Questions and variables that were not used: </a:t>
            </a:r>
          </a:p>
          <a:p>
            <a:pPr marL="0" lvl="0" indent="0" algn="l" rtl="0">
              <a:spcBef>
                <a:spcPts val="600"/>
              </a:spcBef>
              <a:spcAft>
                <a:spcPts val="0"/>
              </a:spcAft>
              <a:buNone/>
            </a:pPr>
            <a:r>
              <a:rPr lang="en-US" sz="1800" dirty="0">
                <a:latin typeface="Montserrat"/>
                <a:sym typeface="Montserrat"/>
              </a:rPr>
              <a:t>Q27,28,29 and q-time </a:t>
            </a:r>
          </a:p>
          <a:p>
            <a:pPr marL="0" lvl="0" indent="0" algn="l" rtl="0">
              <a:spcBef>
                <a:spcPts val="600"/>
              </a:spcBef>
              <a:spcAft>
                <a:spcPts val="0"/>
              </a:spcAft>
              <a:buNone/>
            </a:pPr>
            <a:r>
              <a:rPr lang="en-US" sz="1800" dirty="0">
                <a:solidFill>
                  <a:schemeClr val="accent6">
                    <a:lumMod val="60000"/>
                    <a:lumOff val="40000"/>
                  </a:schemeClr>
                </a:solidFill>
                <a:latin typeface="Montserrat"/>
                <a:sym typeface="Montserrat"/>
              </a:rPr>
              <a:t>Missing data </a:t>
            </a:r>
            <a:r>
              <a:rPr lang="en-US" sz="1800" dirty="0">
                <a:latin typeface="Montserrat"/>
                <a:sym typeface="Montserrat"/>
              </a:rPr>
              <a:t>were replaced using </a:t>
            </a:r>
            <a:r>
              <a:rPr lang="en-US" sz="1800" dirty="0">
                <a:solidFill>
                  <a:schemeClr val="accent6">
                    <a:lumMod val="60000"/>
                    <a:lumOff val="40000"/>
                  </a:schemeClr>
                </a:solidFill>
                <a:latin typeface="Montserrat"/>
                <a:sym typeface="Montserrat"/>
              </a:rPr>
              <a:t>mode() </a:t>
            </a:r>
            <a:r>
              <a:rPr lang="en-US" sz="1800" dirty="0">
                <a:latin typeface="Montserrat"/>
                <a:sym typeface="Montserrat"/>
              </a:rPr>
              <a:t>for categorical data , </a:t>
            </a:r>
            <a:r>
              <a:rPr lang="en-US" sz="1800" dirty="0">
                <a:solidFill>
                  <a:schemeClr val="accent6">
                    <a:lumMod val="60000"/>
                    <a:lumOff val="40000"/>
                  </a:schemeClr>
                </a:solidFill>
                <a:latin typeface="Montserrat"/>
                <a:sym typeface="Montserrat"/>
              </a:rPr>
              <a:t>mean() </a:t>
            </a:r>
            <a:r>
              <a:rPr lang="en-US" sz="1800" dirty="0">
                <a:latin typeface="Montserrat"/>
                <a:sym typeface="Montserrat"/>
              </a:rPr>
              <a:t>for numerical data</a:t>
            </a: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sz="1800" dirty="0"/>
          </a:p>
        </p:txBody>
      </p:sp>
      <p:sp>
        <p:nvSpPr>
          <p:cNvPr id="643" name="Google Shape;6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Title 1"/>
          <p:cNvSpPr>
            <a:spLocks noGrp="1"/>
          </p:cNvSpPr>
          <p:nvPr>
            <p:ph type="ctrTitle"/>
          </p:nvPr>
        </p:nvSpPr>
        <p:spPr>
          <a:xfrm>
            <a:off x="114300" y="114299"/>
            <a:ext cx="3917372" cy="474001"/>
          </a:xfrm>
        </p:spPr>
        <p:txBody>
          <a:bodyPr/>
          <a:lstStyle/>
          <a:p>
            <a:r>
              <a:rPr lang="en-US" sz="2000" dirty="0"/>
              <a:t>Survey and Data partitions</a:t>
            </a:r>
          </a:p>
        </p:txBody>
      </p:sp>
      <p:pic>
        <p:nvPicPr>
          <p:cNvPr id="4" name="Picture 3"/>
          <p:cNvPicPr>
            <a:picLocks noChangeAspect="1"/>
          </p:cNvPicPr>
          <p:nvPr/>
        </p:nvPicPr>
        <p:blipFill rotWithShape="1">
          <a:blip r:embed="rId3"/>
          <a:srcRect t="3165" r="3854"/>
          <a:stretch/>
        </p:blipFill>
        <p:spPr>
          <a:xfrm>
            <a:off x="4031672" y="588300"/>
            <a:ext cx="4509655" cy="4233450"/>
          </a:xfrm>
          <a:prstGeom prst="rect">
            <a:avLst/>
          </a:prstGeom>
          <a:effectLst>
            <a:outerShdw blurRad="317500" dist="50800" dir="5400000" algn="ctr" rotWithShape="0">
              <a:srgbClr val="000000">
                <a:alpha val="60000"/>
              </a:srgbClr>
            </a:outerShdw>
          </a:effectLst>
        </p:spPr>
      </p:pic>
      <p:sp>
        <p:nvSpPr>
          <p:cNvPr id="5" name="TextBox 4"/>
          <p:cNvSpPr txBox="1"/>
          <p:nvPr/>
        </p:nvSpPr>
        <p:spPr>
          <a:xfrm>
            <a:off x="394854" y="748145"/>
            <a:ext cx="3210791" cy="375487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Demographic Data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Wellness scoring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Food choice and frequency of their consumption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Stores</a:t>
            </a:r>
          </a:p>
          <a:p>
            <a:pPr marL="285750" indent="-285750">
              <a:buFont typeface="Arial" panose="020B0604020202020204" pitchFamily="34" charset="0"/>
              <a:buChar char="•"/>
            </a:pPr>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Dinner choices</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Satisfaction with dinner</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Snack options</a:t>
            </a:r>
          </a:p>
          <a:p>
            <a:r>
              <a:rPr lang="en-US" b="1" dirty="0">
                <a:solidFill>
                  <a:schemeClr val="accent6">
                    <a:lumMod val="50000"/>
                  </a:schemeClr>
                </a:solidFill>
                <a:latin typeface="Montserrat" panose="020B0604020202020204" charset="0"/>
              </a:rPr>
              <a:t> </a:t>
            </a: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Lifestyle </a:t>
            </a:r>
          </a:p>
          <a:p>
            <a:pPr marL="285750" indent="-285750">
              <a:buFont typeface="Arial" panose="020B0604020202020204" pitchFamily="34" charset="0"/>
              <a:buChar cha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8" name="Google Shape;708;p23"/>
          <p:cNvSpPr txBox="1">
            <a:spLocks noGrp="1"/>
          </p:cNvSpPr>
          <p:nvPr>
            <p:ph type="sldNum" idx="12"/>
          </p:nvPr>
        </p:nvSpPr>
        <p:spPr>
          <a:xfrm>
            <a:off x="919923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709" name="Google Shape;709;p23"/>
          <p:cNvSpPr txBox="1">
            <a:spLocks noGrp="1"/>
          </p:cNvSpPr>
          <p:nvPr>
            <p:ph type="sldNum" idx="4294967295"/>
          </p:nvPr>
        </p:nvSpPr>
        <p:spPr>
          <a:xfrm>
            <a:off x="919923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9" name="Google Shape;846;p36"/>
          <p:cNvSpPr txBox="1">
            <a:spLocks/>
          </p:cNvSpPr>
          <p:nvPr/>
        </p:nvSpPr>
        <p:spPr>
          <a:xfrm>
            <a:off x="694345" y="399310"/>
            <a:ext cx="3954900" cy="95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400"/>
              <a:buFont typeface="Montserrat"/>
              <a:buNone/>
              <a:defRPr sz="24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9pPr>
          </a:lstStyle>
          <a:p>
            <a:r>
              <a:rPr lang="en-US">
                <a:solidFill>
                  <a:srgbClr val="F64646"/>
                </a:solidFill>
              </a:rPr>
              <a:t>Why is dinner important?</a:t>
            </a:r>
            <a:endParaRPr lang="en-US" dirty="0">
              <a:solidFill>
                <a:srgbClr val="F64646"/>
              </a:solidFill>
            </a:endParaRPr>
          </a:p>
        </p:txBody>
      </p:sp>
      <p:pic>
        <p:nvPicPr>
          <p:cNvPr id="4" name="Picture 3"/>
          <p:cNvPicPr>
            <a:picLocks noChangeAspect="1"/>
          </p:cNvPicPr>
          <p:nvPr/>
        </p:nvPicPr>
        <p:blipFill>
          <a:blip r:embed="rId3"/>
          <a:stretch>
            <a:fillRect/>
          </a:stretch>
        </p:blipFill>
        <p:spPr>
          <a:xfrm>
            <a:off x="4530159" y="0"/>
            <a:ext cx="4613841" cy="5143500"/>
          </a:xfrm>
          <a:prstGeom prst="rect">
            <a:avLst/>
          </a:prstGeom>
        </p:spPr>
      </p:pic>
      <p:sp>
        <p:nvSpPr>
          <p:cNvPr id="10" name="Google Shape;847;p36"/>
          <p:cNvSpPr txBox="1">
            <a:spLocks/>
          </p:cNvSpPr>
          <p:nvPr/>
        </p:nvSpPr>
        <p:spPr>
          <a:xfrm>
            <a:off x="328585" y="1601170"/>
            <a:ext cx="3954900" cy="258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100" dirty="0"/>
              <a:t>The reason survey such as these focus on dinner is that it is the only time of the day that people (mostly employed) make food. Some people might even make their lunch at that time or take left overs to work. And for people who are interested in taking charge of their health it is important how much time they are willing to spend on making dinner and the choices they make based on this has a defining role in their health and their satisfaction about this routine says  a lot about their health and wellbeing.</a:t>
            </a:r>
          </a:p>
          <a:p>
            <a:pPr marL="0" indent="0">
              <a:buFont typeface="Montserrat Light"/>
              <a:buNone/>
            </a:pPr>
            <a:r>
              <a:rPr lang="en-US" sz="1100" dirty="0"/>
              <a:t>Therefore a lot of the questions are based on this. And we will explore their behavior  and mindset on different aspects of dinner.</a:t>
            </a:r>
          </a:p>
        </p:txBody>
      </p:sp>
    </p:spTree>
  </p:cSld>
  <p:clrMapOvr>
    <a:masterClrMapping/>
  </p:clrMapOvr>
</p:sld>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5824</TotalTime>
  <Words>2817</Words>
  <Application>Microsoft Office PowerPoint</Application>
  <PresentationFormat>On-screen Show (16:9)</PresentationFormat>
  <Paragraphs>646</Paragraphs>
  <Slides>53</Slides>
  <Notes>40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0" baseType="lpstr">
      <vt:lpstr>Montserrat Light</vt:lpstr>
      <vt:lpstr>Arial</vt:lpstr>
      <vt:lpstr>Aldhabi</vt:lpstr>
      <vt:lpstr>Montserrat ExtraBold</vt:lpstr>
      <vt:lpstr>Montserrat</vt:lpstr>
      <vt:lpstr>Wart template</vt:lpstr>
      <vt:lpstr>Acrobat Document</vt:lpstr>
      <vt:lpstr>Group 16  Predictive analytics Using SAS</vt:lpstr>
      <vt:lpstr>Company’s objectives</vt:lpstr>
      <vt:lpstr>SRG’s costumers and services </vt:lpstr>
      <vt:lpstr>SRG Proprietary Study 2015</vt:lpstr>
      <vt:lpstr>PowerPoint Presentation</vt:lpstr>
      <vt:lpstr>PowerPoint Presentation</vt:lpstr>
      <vt:lpstr>Data Set</vt:lpstr>
      <vt:lpstr>Survey and Data partitions</vt:lpstr>
      <vt:lpstr>PowerPoint Presentation</vt:lpstr>
      <vt:lpstr>Processing and transforming the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 and wellness Indicator (Target variables) </vt:lpstr>
      <vt:lpstr>Feature engineering </vt:lpstr>
      <vt:lpstr>Data analysis </vt:lpstr>
      <vt:lpstr>PowerPoint Presentation</vt:lpstr>
      <vt:lpstr>PowerPoint Presentation</vt:lpstr>
      <vt:lpstr>PowerPoint Presentation</vt:lpstr>
      <vt:lpstr>PowerPoint Presentation</vt:lpstr>
      <vt:lpstr>Question: Can we predict health &amp; wellness, if so how? </vt:lpstr>
      <vt:lpstr>Important factors(covariates)</vt:lpstr>
      <vt:lpstr>Clustering for segmentation </vt:lpstr>
      <vt:lpstr>1. Wellness </vt:lpstr>
      <vt:lpstr>2. Foods they eat and how often  </vt:lpstr>
      <vt:lpstr>2. Food they eat and how often  </vt:lpstr>
      <vt:lpstr>3. Demographic Info   </vt:lpstr>
      <vt:lpstr>3. Demographic Info   </vt:lpstr>
      <vt:lpstr>3. Demographic Info   </vt:lpstr>
      <vt:lpstr>3. Demographic Info   </vt:lpstr>
      <vt:lpstr>Running the Clustering Algorithm </vt:lpstr>
      <vt:lpstr>Running the Clustering Algorithm </vt:lpstr>
      <vt:lpstr>Running the Clustering Algorithm </vt:lpstr>
      <vt:lpstr>Running the Clustering Algorithm </vt:lpstr>
      <vt:lpstr>Understanding Clusters characteristics </vt:lpstr>
      <vt:lpstr>Understanding Clusters characteristics </vt:lpstr>
      <vt:lpstr>Understanding Clusters characteristics </vt:lpstr>
      <vt:lpstr>Understanding Clusters characteristics </vt:lpstr>
      <vt:lpstr>Recommendations </vt:lpstr>
      <vt:lpstr>Recommendations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Want big impact? Use big image.</dc:title>
  <dc:creator>DELL</dc:creator>
  <cp:lastModifiedBy>Darash, Savrin</cp:lastModifiedBy>
  <cp:revision>79</cp:revision>
  <dcterms:modified xsi:type="dcterms:W3CDTF">2020-05-08T05:31:35Z</dcterms:modified>
</cp:coreProperties>
</file>